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Lst>
  <p:notesMasterIdLst>
    <p:notesMasterId r:id="rId17"/>
  </p:notesMasterIdLst>
  <p:sldIdLst>
    <p:sldId id="256" r:id="rId2"/>
    <p:sldId id="259" r:id="rId3"/>
    <p:sldId id="261" r:id="rId4"/>
    <p:sldId id="260" r:id="rId5"/>
    <p:sldId id="258" r:id="rId6"/>
    <p:sldId id="262" r:id="rId7"/>
    <p:sldId id="264" r:id="rId8"/>
    <p:sldId id="278" r:id="rId9"/>
    <p:sldId id="268" r:id="rId10"/>
    <p:sldId id="267" r:id="rId11"/>
    <p:sldId id="269" r:id="rId12"/>
    <p:sldId id="265" r:id="rId13"/>
    <p:sldId id="271" r:id="rId14"/>
    <p:sldId id="272" r:id="rId15"/>
    <p:sldId id="284" r:id="rId16"/>
  </p:sldIdLst>
  <p:sldSz cx="9144000" cy="5143500" type="screen16x9"/>
  <p:notesSz cx="6858000" cy="9144000"/>
  <p:embeddedFontLst>
    <p:embeddedFont>
      <p:font typeface="Barlow" pitchFamily="2" charset="77"/>
      <p:regular r:id="rId18"/>
      <p:bold r:id="rId19"/>
      <p:italic r:id="rId20"/>
      <p:boldItalic r:id="rId21"/>
    </p:embeddedFont>
    <p:embeddedFont>
      <p:font typeface="Barlow ExtraLight" pitchFamily="2" charset="77"/>
      <p:regular r:id="rId22"/>
      <p:bold r:id="rId23"/>
      <p:italic r:id="rId24"/>
      <p:boldItalic r:id="rId25"/>
    </p:embeddedFont>
    <p:embeddedFont>
      <p:font typeface="Barlow Light" pitchFamily="2" charset="77"/>
      <p:regular r:id="rId26"/>
      <p:bold r:id="rId27"/>
      <p:italic r:id="rId28"/>
      <p:boldItalic r:id="rId29"/>
    </p:embeddedFont>
    <p:embeddedFont>
      <p:font typeface="Barlow Medium" pitchFamily="2" charset="77"/>
      <p:regular r:id="rId30"/>
      <p:bold r:id="rId31"/>
      <p:italic r:id="rId32"/>
      <p:boldItalic r:id="rId33"/>
    </p:embeddedFont>
    <p:embeddedFont>
      <p:font typeface="Questrial" pitchFamily="2" charset="77"/>
      <p:regular r:id="rId34"/>
    </p:embeddedFont>
    <p:embeddedFont>
      <p:font typeface="Work Sans" pitchFamily="2" charset="77"/>
      <p:regular r:id="rId35"/>
      <p:bold r:id="rId36"/>
      <p:italic r:id="rId37"/>
      <p:boldItalic r:id="rId38"/>
    </p:embeddedFont>
    <p:embeddedFont>
      <p:font typeface="Work Sans Regular" pitchFamily="2" charset="77"/>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72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B53AD7-8965-4763-9D0B-7F4A7E707F07}">
  <a:tblStyle styleId="{06B53AD7-8965-4763-9D0B-7F4A7E707F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5"/>
    <p:restoredTop sz="94904"/>
  </p:normalViewPr>
  <p:slideViewPr>
    <p:cSldViewPr snapToGrid="0" snapToObjects="1">
      <p:cViewPr varScale="1">
        <p:scale>
          <a:sx n="130" d="100"/>
          <a:sy n="130" d="100"/>
        </p:scale>
        <p:origin x="208" y="296"/>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0" Type="http://schemas.openxmlformats.org/officeDocument/2006/relationships/font" Target="fonts/font3.fntdata"/><Relationship Id="rId4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1abbedfc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1abbedfc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1abbedfc0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1abbedfc0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1abbedfc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41abbedfc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465e7bc0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465e7bc0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41abbedfc0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41abbedfc0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1abbedfc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1abbedfc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7417" y="2732367"/>
            <a:ext cx="51672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5500">
                <a:solidFill>
                  <a:schemeClr val="lt2"/>
                </a:solidFill>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604275" y="4379246"/>
            <a:ext cx="4121400" cy="35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200"/>
              <a:buNone/>
              <a:defRPr>
                <a:solidFill>
                  <a:schemeClr val="lt1"/>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2">
  <p:cSld name="CUSTOM_18">
    <p:spTree>
      <p:nvGrpSpPr>
        <p:cNvPr id="1" name="Shape 55"/>
        <p:cNvGrpSpPr/>
        <p:nvPr/>
      </p:nvGrpSpPr>
      <p:grpSpPr>
        <a:xfrm>
          <a:off x="0" y="0"/>
          <a:ext cx="0" cy="0"/>
          <a:chOff x="0" y="0"/>
          <a:chExt cx="0" cy="0"/>
        </a:xfrm>
      </p:grpSpPr>
      <p:sp>
        <p:nvSpPr>
          <p:cNvPr id="56" name="Google Shape;56;p12"/>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57" name="Google Shape;57;p12"/>
          <p:cNvSpPr txBox="1">
            <a:spLocks noGrp="1"/>
          </p:cNvSpPr>
          <p:nvPr>
            <p:ph type="ctrTitle" idx="2"/>
          </p:nvPr>
        </p:nvSpPr>
        <p:spPr>
          <a:xfrm>
            <a:off x="1311650" y="150087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8" name="Google Shape;58;p12"/>
          <p:cNvSpPr txBox="1">
            <a:spLocks noGrp="1"/>
          </p:cNvSpPr>
          <p:nvPr>
            <p:ph type="subTitle" idx="1"/>
          </p:nvPr>
        </p:nvSpPr>
        <p:spPr>
          <a:xfrm>
            <a:off x="1311650" y="2014025"/>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9" name="Google Shape;59;p12"/>
          <p:cNvSpPr txBox="1">
            <a:spLocks noGrp="1"/>
          </p:cNvSpPr>
          <p:nvPr>
            <p:ph type="ctrTitle" idx="3"/>
          </p:nvPr>
        </p:nvSpPr>
        <p:spPr>
          <a:xfrm>
            <a:off x="1311650" y="27391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60" name="Google Shape;60;p12"/>
          <p:cNvSpPr txBox="1">
            <a:spLocks noGrp="1"/>
          </p:cNvSpPr>
          <p:nvPr>
            <p:ph type="subTitle" idx="4"/>
          </p:nvPr>
        </p:nvSpPr>
        <p:spPr>
          <a:xfrm>
            <a:off x="1311650" y="3252275"/>
            <a:ext cx="1881300" cy="7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p:cSld name="CUSTOM_19_1">
    <p:spTree>
      <p:nvGrpSpPr>
        <p:cNvPr id="1" name="Shape 61"/>
        <p:cNvGrpSpPr/>
        <p:nvPr/>
      </p:nvGrpSpPr>
      <p:grpSpPr>
        <a:xfrm>
          <a:off x="0" y="0"/>
          <a:ext cx="0" cy="0"/>
          <a:chOff x="0" y="0"/>
          <a:chExt cx="0" cy="0"/>
        </a:xfrm>
      </p:grpSpPr>
      <p:sp>
        <p:nvSpPr>
          <p:cNvPr id="62" name="Google Shape;62;p13"/>
          <p:cNvSpPr txBox="1">
            <a:spLocks noGrp="1"/>
          </p:cNvSpPr>
          <p:nvPr>
            <p:ph type="subTitle" idx="1"/>
          </p:nvPr>
        </p:nvSpPr>
        <p:spPr>
          <a:xfrm>
            <a:off x="719174" y="2045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3" name="Google Shape;63;p13"/>
          <p:cNvSpPr txBox="1">
            <a:spLocks noGrp="1"/>
          </p:cNvSpPr>
          <p:nvPr>
            <p:ph type="subTitle" idx="2"/>
          </p:nvPr>
        </p:nvSpPr>
        <p:spPr>
          <a:xfrm>
            <a:off x="4215521" y="2045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64" name="Google Shape;64;p13"/>
          <p:cNvSpPr txBox="1">
            <a:spLocks noGrp="1"/>
          </p:cNvSpPr>
          <p:nvPr>
            <p:ph type="ctrTitle"/>
          </p:nvPr>
        </p:nvSpPr>
        <p:spPr>
          <a:xfrm>
            <a:off x="318574" y="1736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5" name="Google Shape;65;p13"/>
          <p:cNvSpPr txBox="1">
            <a:spLocks noGrp="1"/>
          </p:cNvSpPr>
          <p:nvPr>
            <p:ph type="ctrTitle" idx="3"/>
          </p:nvPr>
        </p:nvSpPr>
        <p:spPr>
          <a:xfrm>
            <a:off x="3814871" y="1736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6" name="Google Shape;66;p13"/>
          <p:cNvSpPr txBox="1">
            <a:spLocks noGrp="1"/>
          </p:cNvSpPr>
          <p:nvPr>
            <p:ph type="subTitle" idx="4"/>
          </p:nvPr>
        </p:nvSpPr>
        <p:spPr>
          <a:xfrm>
            <a:off x="719224" y="338660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7" name="Google Shape;67;p13"/>
          <p:cNvSpPr txBox="1">
            <a:spLocks noGrp="1"/>
          </p:cNvSpPr>
          <p:nvPr>
            <p:ph type="ctrTitle" idx="5"/>
          </p:nvPr>
        </p:nvSpPr>
        <p:spPr>
          <a:xfrm>
            <a:off x="318574" y="30780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8" name="Google Shape;68;p13"/>
          <p:cNvSpPr txBox="1">
            <a:spLocks noGrp="1"/>
          </p:cNvSpPr>
          <p:nvPr>
            <p:ph type="subTitle" idx="6"/>
          </p:nvPr>
        </p:nvSpPr>
        <p:spPr>
          <a:xfrm>
            <a:off x="4215521" y="338660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69" name="Google Shape;69;p13"/>
          <p:cNvSpPr txBox="1">
            <a:spLocks noGrp="1"/>
          </p:cNvSpPr>
          <p:nvPr>
            <p:ph type="ctrTitle" idx="7"/>
          </p:nvPr>
        </p:nvSpPr>
        <p:spPr>
          <a:xfrm>
            <a:off x="3814871" y="30780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b="1">
                <a:solidFill>
                  <a:schemeClr val="dk1"/>
                </a:solidFill>
                <a:latin typeface="Work Sans"/>
                <a:ea typeface="Work Sans"/>
                <a:cs typeface="Work Sans"/>
                <a:sym typeface="Work Sans"/>
              </a:defRPr>
            </a:lvl1pPr>
            <a:lvl2pPr lvl="1"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2pPr>
            <a:lvl3pPr lvl="2"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3pPr>
            <a:lvl4pPr lvl="3"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4pPr>
            <a:lvl5pPr lvl="4"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5pPr>
            <a:lvl6pPr lvl="5"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6pPr>
            <a:lvl7pPr lvl="6"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7pPr>
            <a:lvl8pPr lvl="7"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8pPr>
            <a:lvl9pPr lvl="8"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9pPr>
          </a:lstStyle>
          <a:p>
            <a:endParaRPr/>
          </a:p>
        </p:txBody>
      </p:sp>
      <p:sp>
        <p:nvSpPr>
          <p:cNvPr id="70" name="Google Shape;70;p13"/>
          <p:cNvSpPr txBox="1">
            <a:spLocks noGrp="1"/>
          </p:cNvSpPr>
          <p:nvPr>
            <p:ph type="ctrTitle" idx="8"/>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2">
  <p:cSld name="CUSTOM_19">
    <p:spTree>
      <p:nvGrpSpPr>
        <p:cNvPr id="1" name="Shape 71"/>
        <p:cNvGrpSpPr/>
        <p:nvPr/>
      </p:nvGrpSpPr>
      <p:grpSpPr>
        <a:xfrm>
          <a:off x="0" y="0"/>
          <a:ext cx="0" cy="0"/>
          <a:chOff x="0" y="0"/>
          <a:chExt cx="0" cy="0"/>
        </a:xfrm>
      </p:grpSpPr>
      <p:sp>
        <p:nvSpPr>
          <p:cNvPr id="72" name="Google Shape;72;p14"/>
          <p:cNvSpPr txBox="1">
            <a:spLocks noGrp="1"/>
          </p:cNvSpPr>
          <p:nvPr>
            <p:ph type="subTitle" idx="1"/>
          </p:nvPr>
        </p:nvSpPr>
        <p:spPr>
          <a:xfrm>
            <a:off x="987750"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3" name="Google Shape;73;p14"/>
          <p:cNvSpPr txBox="1">
            <a:spLocks noGrp="1"/>
          </p:cNvSpPr>
          <p:nvPr>
            <p:ph type="subTitle" idx="2"/>
          </p:nvPr>
        </p:nvSpPr>
        <p:spPr>
          <a:xfrm>
            <a:off x="3674163"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4" name="Google Shape;74;p14"/>
          <p:cNvSpPr txBox="1">
            <a:spLocks noGrp="1"/>
          </p:cNvSpPr>
          <p:nvPr>
            <p:ph type="ctrTitle"/>
          </p:nvPr>
        </p:nvSpPr>
        <p:spPr>
          <a:xfrm>
            <a:off x="987750"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5" name="Google Shape;75;p14"/>
          <p:cNvSpPr txBox="1">
            <a:spLocks noGrp="1"/>
          </p:cNvSpPr>
          <p:nvPr>
            <p:ph type="ctrTitle" idx="3"/>
          </p:nvPr>
        </p:nvSpPr>
        <p:spPr>
          <a:xfrm>
            <a:off x="3674163"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6" name="Google Shape;76;p14"/>
          <p:cNvSpPr txBox="1">
            <a:spLocks noGrp="1"/>
          </p:cNvSpPr>
          <p:nvPr>
            <p:ph type="subTitle" idx="4"/>
          </p:nvPr>
        </p:nvSpPr>
        <p:spPr>
          <a:xfrm>
            <a:off x="6320500"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7" name="Google Shape;77;p14"/>
          <p:cNvSpPr txBox="1">
            <a:spLocks noGrp="1"/>
          </p:cNvSpPr>
          <p:nvPr>
            <p:ph type="ctrTitle" idx="5"/>
          </p:nvPr>
        </p:nvSpPr>
        <p:spPr>
          <a:xfrm>
            <a:off x="6320500"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8" name="Google Shape;78;p14"/>
          <p:cNvSpPr txBox="1">
            <a:spLocks noGrp="1"/>
          </p:cNvSpPr>
          <p:nvPr>
            <p:ph type="ctrTitle" idx="6"/>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1_1_2">
    <p:spTree>
      <p:nvGrpSpPr>
        <p:cNvPr id="1" name="Shape 115"/>
        <p:cNvGrpSpPr/>
        <p:nvPr/>
      </p:nvGrpSpPr>
      <p:grpSpPr>
        <a:xfrm>
          <a:off x="0" y="0"/>
          <a:ext cx="0" cy="0"/>
          <a:chOff x="0" y="0"/>
          <a:chExt cx="0" cy="0"/>
        </a:xfrm>
      </p:grpSpPr>
      <p:sp>
        <p:nvSpPr>
          <p:cNvPr id="116" name="Google Shape;116;p20"/>
          <p:cNvSpPr txBox="1">
            <a:spLocks noGrp="1"/>
          </p:cNvSpPr>
          <p:nvPr>
            <p:ph type="ctrTitle"/>
          </p:nvPr>
        </p:nvSpPr>
        <p:spPr>
          <a:xfrm>
            <a:off x="617950" y="1395676"/>
            <a:ext cx="2515500" cy="684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600">
                <a:solidFill>
                  <a:schemeClr val="dk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17" name="Google Shape;117;p20"/>
          <p:cNvSpPr txBox="1">
            <a:spLocks noGrp="1"/>
          </p:cNvSpPr>
          <p:nvPr>
            <p:ph type="subTitle" idx="1"/>
          </p:nvPr>
        </p:nvSpPr>
        <p:spPr>
          <a:xfrm>
            <a:off x="617947" y="2116050"/>
            <a:ext cx="25155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18" name="Google Shape;118;p20"/>
          <p:cNvSpPr txBox="1"/>
          <p:nvPr/>
        </p:nvSpPr>
        <p:spPr>
          <a:xfrm>
            <a:off x="617943" y="3578917"/>
            <a:ext cx="25155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latin typeface="Barlow Light"/>
                <a:ea typeface="Barlow Light"/>
                <a:cs typeface="Barlow Light"/>
                <a:sym typeface="Barlow Light"/>
              </a:rPr>
              <a:t>CREDITS: This presentation template was created by </a:t>
            </a:r>
            <a:r>
              <a:rPr lang="en" sz="1000" b="1">
                <a:uFill>
                  <a:noFill/>
                </a:uFill>
                <a:latin typeface="Barlow"/>
                <a:ea typeface="Barlow"/>
                <a:cs typeface="Barlow"/>
                <a:sym typeface="Barlow"/>
                <a:hlinkClick r:id="rId2"/>
              </a:rPr>
              <a:t>Slidesgo</a:t>
            </a:r>
            <a:r>
              <a:rPr lang="en" sz="1000">
                <a:latin typeface="Barlow Light"/>
                <a:ea typeface="Barlow Light"/>
                <a:cs typeface="Barlow Light"/>
                <a:sym typeface="Barlow Light"/>
              </a:rPr>
              <a:t>, including icons by </a:t>
            </a:r>
            <a:r>
              <a:rPr lang="en" sz="1000" b="1">
                <a:uFill>
                  <a:noFill/>
                </a:uFill>
                <a:latin typeface="Barlow"/>
                <a:ea typeface="Barlow"/>
                <a:cs typeface="Barlow"/>
                <a:sym typeface="Barlow"/>
                <a:hlinkClick r:id="rId3"/>
              </a:rPr>
              <a:t>Flaticon</a:t>
            </a:r>
            <a:r>
              <a:rPr lang="en" sz="1000">
                <a:latin typeface="Barlow Light"/>
                <a:ea typeface="Barlow Light"/>
                <a:cs typeface="Barlow Light"/>
                <a:sym typeface="Barlow Light"/>
              </a:rPr>
              <a:t>, and infographics &amp; images by </a:t>
            </a:r>
            <a:r>
              <a:rPr lang="en" sz="1000" b="1">
                <a:uFill>
                  <a:noFill/>
                </a:uFill>
                <a:latin typeface="Barlow"/>
                <a:ea typeface="Barlow"/>
                <a:cs typeface="Barlow"/>
                <a:sym typeface="Barlow"/>
                <a:hlinkClick r:id="rId4"/>
              </a:rPr>
              <a:t>Freepik</a:t>
            </a:r>
            <a:r>
              <a:rPr lang="en" sz="1000">
                <a:latin typeface="Barlow Light"/>
                <a:ea typeface="Barlow Light"/>
                <a:cs typeface="Barlow Light"/>
                <a:sym typeface="Barlow Light"/>
              </a:rPr>
              <a:t>. </a:t>
            </a:r>
            <a:endParaRPr sz="1000">
              <a:latin typeface="Barlow Light"/>
              <a:ea typeface="Barlow Light"/>
              <a:cs typeface="Barlow Light"/>
              <a:sym typeface="Barlow Light"/>
            </a:endParaRPr>
          </a:p>
          <a:p>
            <a:pPr marL="0" lvl="0" indent="0" algn="l" rtl="0">
              <a:lnSpc>
                <a:spcPct val="100000"/>
              </a:lnSpc>
              <a:spcBef>
                <a:spcPts val="300"/>
              </a:spcBef>
              <a:spcAft>
                <a:spcPts val="0"/>
              </a:spcAft>
              <a:buNone/>
            </a:pPr>
            <a:r>
              <a:rPr lang="en" sz="900" b="1">
                <a:latin typeface="Barlow"/>
                <a:ea typeface="Barlow"/>
                <a:cs typeface="Barlow"/>
                <a:sym typeface="Barlow"/>
              </a:rPr>
              <a:t>Please keep this slide for attribution.</a:t>
            </a:r>
            <a:endParaRPr sz="900" b="1">
              <a:latin typeface="Barlow"/>
              <a:ea typeface="Barlow"/>
              <a:cs typeface="Barlow"/>
              <a:sym typeface="Barlow"/>
            </a:endParaRPr>
          </a:p>
          <a:p>
            <a:pPr marL="0" lvl="0" indent="0" algn="l" rtl="0">
              <a:lnSpc>
                <a:spcPct val="115000"/>
              </a:lnSpc>
              <a:spcBef>
                <a:spcPts val="300"/>
              </a:spcBef>
              <a:spcAft>
                <a:spcPts val="0"/>
              </a:spcAft>
              <a:buNone/>
            </a:pPr>
            <a:endParaRPr>
              <a:latin typeface="Barlow Light"/>
              <a:ea typeface="Barlow Light"/>
              <a:cs typeface="Barlow Light"/>
              <a:sym typeface="Barlow Light"/>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053500"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1">
                <a:solidFill>
                  <a:schemeClr val="accent4"/>
                </a:solidFill>
                <a:latin typeface="Work Sans"/>
                <a:ea typeface="Work Sans"/>
                <a:cs typeface="Work Sans"/>
                <a:sym typeface="Work Sans"/>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3" name="Google Shape;13;p3"/>
          <p:cNvSpPr txBox="1">
            <a:spLocks noGrp="1"/>
          </p:cNvSpPr>
          <p:nvPr>
            <p:ph type="subTitle" idx="1"/>
          </p:nvPr>
        </p:nvSpPr>
        <p:spPr>
          <a:xfrm>
            <a:off x="1053500"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 name="Google Shape;14;p3"/>
          <p:cNvSpPr txBox="1">
            <a:spLocks noGrp="1"/>
          </p:cNvSpPr>
          <p:nvPr>
            <p:ph type="title" idx="2" hasCustomPrompt="1"/>
          </p:nvPr>
        </p:nvSpPr>
        <p:spPr>
          <a:xfrm>
            <a:off x="1053498"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15" name="Google Shape;15;p3"/>
          <p:cNvSpPr txBox="1">
            <a:spLocks noGrp="1"/>
          </p:cNvSpPr>
          <p:nvPr>
            <p:ph type="ctrTitle" idx="3"/>
          </p:nvPr>
        </p:nvSpPr>
        <p:spPr>
          <a:xfrm>
            <a:off x="2834729"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6" name="Google Shape;16;p3"/>
          <p:cNvSpPr txBox="1">
            <a:spLocks noGrp="1"/>
          </p:cNvSpPr>
          <p:nvPr>
            <p:ph type="subTitle" idx="4"/>
          </p:nvPr>
        </p:nvSpPr>
        <p:spPr>
          <a:xfrm>
            <a:off x="2834727"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 name="Google Shape;17;p3"/>
          <p:cNvSpPr txBox="1">
            <a:spLocks noGrp="1"/>
          </p:cNvSpPr>
          <p:nvPr>
            <p:ph type="title" idx="5" hasCustomPrompt="1"/>
          </p:nvPr>
        </p:nvSpPr>
        <p:spPr>
          <a:xfrm>
            <a:off x="2834737"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18" name="Google Shape;18;p3"/>
          <p:cNvSpPr txBox="1">
            <a:spLocks noGrp="1"/>
          </p:cNvSpPr>
          <p:nvPr>
            <p:ph type="ctrTitle" idx="6"/>
          </p:nvPr>
        </p:nvSpPr>
        <p:spPr>
          <a:xfrm>
            <a:off x="4615977"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9" name="Google Shape;19;p3"/>
          <p:cNvSpPr txBox="1">
            <a:spLocks noGrp="1"/>
          </p:cNvSpPr>
          <p:nvPr>
            <p:ph type="subTitle" idx="7"/>
          </p:nvPr>
        </p:nvSpPr>
        <p:spPr>
          <a:xfrm>
            <a:off x="4615976"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 name="Google Shape;20;p3"/>
          <p:cNvSpPr txBox="1">
            <a:spLocks noGrp="1"/>
          </p:cNvSpPr>
          <p:nvPr>
            <p:ph type="title" idx="8" hasCustomPrompt="1"/>
          </p:nvPr>
        </p:nvSpPr>
        <p:spPr>
          <a:xfrm>
            <a:off x="4615975"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21" name="Google Shape;21;p3"/>
          <p:cNvSpPr txBox="1">
            <a:spLocks noGrp="1"/>
          </p:cNvSpPr>
          <p:nvPr>
            <p:ph type="ctrTitle" idx="9"/>
          </p:nvPr>
        </p:nvSpPr>
        <p:spPr>
          <a:xfrm>
            <a:off x="723600" y="340204"/>
            <a:ext cx="7696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600"/>
              <a:buNone/>
              <a:defRPr sz="3000" b="0">
                <a:solidFill>
                  <a:srgbClr val="000000"/>
                </a:solidFill>
                <a:latin typeface="Work Sans Regular"/>
                <a:ea typeface="Work Sans Regular"/>
                <a:cs typeface="Work Sans Regular"/>
                <a:sym typeface="Work Sans Regular"/>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2" name="Google Shape;22;p3"/>
          <p:cNvSpPr txBox="1">
            <a:spLocks noGrp="1"/>
          </p:cNvSpPr>
          <p:nvPr>
            <p:ph type="ctrTitle" idx="13"/>
          </p:nvPr>
        </p:nvSpPr>
        <p:spPr>
          <a:xfrm>
            <a:off x="6397224"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23" name="Google Shape;23;p3"/>
          <p:cNvSpPr txBox="1">
            <a:spLocks noGrp="1"/>
          </p:cNvSpPr>
          <p:nvPr>
            <p:ph type="subTitle" idx="14"/>
          </p:nvPr>
        </p:nvSpPr>
        <p:spPr>
          <a:xfrm>
            <a:off x="6397225"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 name="Google Shape;24;p3"/>
          <p:cNvSpPr txBox="1">
            <a:spLocks noGrp="1"/>
          </p:cNvSpPr>
          <p:nvPr>
            <p:ph type="title" idx="15" hasCustomPrompt="1"/>
          </p:nvPr>
        </p:nvSpPr>
        <p:spPr>
          <a:xfrm>
            <a:off x="6397214"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3">
    <p:spTree>
      <p:nvGrpSpPr>
        <p:cNvPr id="1" name="Shape 25"/>
        <p:cNvGrpSpPr/>
        <p:nvPr/>
      </p:nvGrpSpPr>
      <p:grpSpPr>
        <a:xfrm>
          <a:off x="0" y="0"/>
          <a:ext cx="0" cy="0"/>
          <a:chOff x="0" y="0"/>
          <a:chExt cx="0" cy="0"/>
        </a:xfrm>
      </p:grpSpPr>
      <p:sp>
        <p:nvSpPr>
          <p:cNvPr id="26" name="Google Shape;26;p4"/>
          <p:cNvSpPr txBox="1">
            <a:spLocks noGrp="1"/>
          </p:cNvSpPr>
          <p:nvPr>
            <p:ph type="subTitle" idx="1"/>
          </p:nvPr>
        </p:nvSpPr>
        <p:spPr>
          <a:xfrm flipH="1">
            <a:off x="5097072" y="2421600"/>
            <a:ext cx="2631000" cy="117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27" name="Google Shape;27;p4"/>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Font typeface="Work Sans Regular"/>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28" name="Google Shape;28;p4"/>
          <p:cNvSpPr txBox="1">
            <a:spLocks noGrp="1"/>
          </p:cNvSpPr>
          <p:nvPr>
            <p:ph type="subTitle" idx="2"/>
          </p:nvPr>
        </p:nvSpPr>
        <p:spPr>
          <a:xfrm flipH="1">
            <a:off x="5097075" y="1634250"/>
            <a:ext cx="2631000" cy="7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Font typeface="Work Sans Regular"/>
              <a:buNone/>
              <a:defRPr sz="1600" b="1">
                <a:solidFill>
                  <a:schemeClr val="accent4"/>
                </a:solidFill>
                <a:latin typeface="Work Sans"/>
                <a:ea typeface="Work Sans"/>
                <a:cs typeface="Work Sans"/>
                <a:sym typeface="Work Sans"/>
              </a:defRPr>
            </a:lvl1pPr>
            <a:lvl2pPr lvl="1"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2pPr>
            <a:lvl3pPr lvl="2"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3pPr>
            <a:lvl4pPr lvl="3"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4pPr>
            <a:lvl5pPr lvl="4"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5pPr>
            <a:lvl6pPr lvl="5"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6pPr>
            <a:lvl7pPr lvl="6"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7pPr>
            <a:lvl8pPr lvl="7"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8pPr>
            <a:lvl9pPr lvl="8"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image">
  <p:cSld name="CUSTOM_14">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604675" y="1674350"/>
            <a:ext cx="28848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1" name="Google Shape;31;p5"/>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20">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6_2">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598600" y="170015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6" name="Google Shape;36;p7"/>
          <p:cNvSpPr txBox="1">
            <a:spLocks noGrp="1"/>
          </p:cNvSpPr>
          <p:nvPr>
            <p:ph type="subTitle" idx="1"/>
          </p:nvPr>
        </p:nvSpPr>
        <p:spPr>
          <a:xfrm>
            <a:off x="3763000" y="2266950"/>
            <a:ext cx="2632800" cy="1729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dk1"/>
                </a:solidFill>
              </a:defRPr>
            </a:lvl1pPr>
            <a:lvl2pPr lvl="1" algn="r" rtl="0">
              <a:spcBef>
                <a:spcPts val="1600"/>
              </a:spcBef>
              <a:spcAft>
                <a:spcPts val="0"/>
              </a:spcAft>
              <a:buNone/>
              <a:defRPr>
                <a:solidFill>
                  <a:schemeClr val="dk1"/>
                </a:solidFill>
              </a:defRPr>
            </a:lvl2pPr>
            <a:lvl3pPr lvl="2" algn="r" rtl="0">
              <a:spcBef>
                <a:spcPts val="1600"/>
              </a:spcBef>
              <a:spcAft>
                <a:spcPts val="0"/>
              </a:spcAft>
              <a:buNone/>
              <a:defRPr>
                <a:solidFill>
                  <a:schemeClr val="dk1"/>
                </a:solidFill>
              </a:defRPr>
            </a:lvl3pPr>
            <a:lvl4pPr lvl="3" algn="r" rtl="0">
              <a:spcBef>
                <a:spcPts val="1600"/>
              </a:spcBef>
              <a:spcAft>
                <a:spcPts val="0"/>
              </a:spcAft>
              <a:buNone/>
              <a:defRPr>
                <a:solidFill>
                  <a:schemeClr val="dk1"/>
                </a:solidFill>
              </a:defRPr>
            </a:lvl4pPr>
            <a:lvl5pPr lvl="4" algn="r" rtl="0">
              <a:spcBef>
                <a:spcPts val="1600"/>
              </a:spcBef>
              <a:spcAft>
                <a:spcPts val="0"/>
              </a:spcAft>
              <a:buNone/>
              <a:defRPr>
                <a:solidFill>
                  <a:schemeClr val="dk1"/>
                </a:solidFill>
              </a:defRPr>
            </a:lvl5pPr>
            <a:lvl6pPr lvl="5" algn="r" rtl="0">
              <a:spcBef>
                <a:spcPts val="1600"/>
              </a:spcBef>
              <a:spcAft>
                <a:spcPts val="0"/>
              </a:spcAft>
              <a:buNone/>
              <a:defRPr>
                <a:solidFill>
                  <a:schemeClr val="dk1"/>
                </a:solidFill>
              </a:defRPr>
            </a:lvl6pPr>
            <a:lvl7pPr lvl="6" algn="r" rtl="0">
              <a:spcBef>
                <a:spcPts val="1600"/>
              </a:spcBef>
              <a:spcAft>
                <a:spcPts val="0"/>
              </a:spcAft>
              <a:buNone/>
              <a:defRPr>
                <a:solidFill>
                  <a:schemeClr val="dk1"/>
                </a:solidFill>
              </a:defRPr>
            </a:lvl7pPr>
            <a:lvl8pPr lvl="7" algn="r" rtl="0">
              <a:spcBef>
                <a:spcPts val="1600"/>
              </a:spcBef>
              <a:spcAft>
                <a:spcPts val="0"/>
              </a:spcAft>
              <a:buNone/>
              <a:defRPr>
                <a:solidFill>
                  <a:schemeClr val="dk1"/>
                </a:solidFill>
              </a:defRPr>
            </a:lvl8pPr>
            <a:lvl9pPr lvl="8" algn="r" rtl="0">
              <a:spcBef>
                <a:spcPts val="1600"/>
              </a:spcBef>
              <a:spcAft>
                <a:spcPts val="1600"/>
              </a:spcAft>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3 ">
  <p:cSld name="CUSTOM_16_3">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2608000" y="170015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9"/>
          <p:cNvSpPr txBox="1">
            <a:spLocks noGrp="1"/>
          </p:cNvSpPr>
          <p:nvPr>
            <p:ph type="subTitle" idx="1"/>
          </p:nvPr>
        </p:nvSpPr>
        <p:spPr>
          <a:xfrm>
            <a:off x="2608000" y="2266950"/>
            <a:ext cx="26328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1600"/>
              </a:spcBef>
              <a:spcAft>
                <a:spcPts val="0"/>
              </a:spcAft>
              <a:buNone/>
              <a:defRPr>
                <a:solidFill>
                  <a:schemeClr val="dk1"/>
                </a:solidFill>
              </a:defRPr>
            </a:lvl2pPr>
            <a:lvl3pPr lvl="2" rtl="0">
              <a:spcBef>
                <a:spcPts val="1600"/>
              </a:spcBef>
              <a:spcAft>
                <a:spcPts val="0"/>
              </a:spcAft>
              <a:buNone/>
              <a:defRPr>
                <a:solidFill>
                  <a:schemeClr val="dk1"/>
                </a:solidFill>
              </a:defRPr>
            </a:lvl3pPr>
            <a:lvl4pPr lvl="3" rtl="0">
              <a:spcBef>
                <a:spcPts val="1600"/>
              </a:spcBef>
              <a:spcAft>
                <a:spcPts val="0"/>
              </a:spcAft>
              <a:buNone/>
              <a:defRPr>
                <a:solidFill>
                  <a:schemeClr val="dk1"/>
                </a:solidFill>
              </a:defRPr>
            </a:lvl4pPr>
            <a:lvl5pPr lvl="4" rtl="0">
              <a:spcBef>
                <a:spcPts val="1600"/>
              </a:spcBef>
              <a:spcAft>
                <a:spcPts val="0"/>
              </a:spcAft>
              <a:buNone/>
              <a:defRPr>
                <a:solidFill>
                  <a:schemeClr val="dk1"/>
                </a:solidFill>
              </a:defRPr>
            </a:lvl5pPr>
            <a:lvl6pPr lvl="5" rtl="0">
              <a:spcBef>
                <a:spcPts val="1600"/>
              </a:spcBef>
              <a:spcAft>
                <a:spcPts val="0"/>
              </a:spcAft>
              <a:buNone/>
              <a:defRPr>
                <a:solidFill>
                  <a:schemeClr val="dk1"/>
                </a:solidFill>
              </a:defRPr>
            </a:lvl6pPr>
            <a:lvl7pPr lvl="6" rtl="0">
              <a:spcBef>
                <a:spcPts val="1600"/>
              </a:spcBef>
              <a:spcAft>
                <a:spcPts val="0"/>
              </a:spcAft>
              <a:buNone/>
              <a:defRPr>
                <a:solidFill>
                  <a:schemeClr val="dk1"/>
                </a:solidFill>
              </a:defRPr>
            </a:lvl7pPr>
            <a:lvl8pPr lvl="7" rtl="0">
              <a:spcBef>
                <a:spcPts val="1600"/>
              </a:spcBef>
              <a:spcAft>
                <a:spcPts val="0"/>
              </a:spcAft>
              <a:buNone/>
              <a:defRPr>
                <a:solidFill>
                  <a:schemeClr val="dk1"/>
                </a:solidFill>
              </a:defRPr>
            </a:lvl8pPr>
            <a:lvl9pPr lvl="8" rtl="0">
              <a:spcBef>
                <a:spcPts val="1600"/>
              </a:spcBef>
              <a:spcAft>
                <a:spcPts val="1600"/>
              </a:spcAft>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CUSTOM_15_1">
    <p:spTree>
      <p:nvGrpSpPr>
        <p:cNvPr id="1" name="Shape 45"/>
        <p:cNvGrpSpPr/>
        <p:nvPr/>
      </p:nvGrpSpPr>
      <p:grpSpPr>
        <a:xfrm>
          <a:off x="0" y="0"/>
          <a:ext cx="0" cy="0"/>
          <a:chOff x="0" y="0"/>
          <a:chExt cx="0" cy="0"/>
        </a:xfrm>
      </p:grpSpPr>
      <p:sp>
        <p:nvSpPr>
          <p:cNvPr id="46" name="Google Shape;46;p10"/>
          <p:cNvSpPr txBox="1">
            <a:spLocks noGrp="1"/>
          </p:cNvSpPr>
          <p:nvPr>
            <p:ph type="ctrTitle"/>
          </p:nvPr>
        </p:nvSpPr>
        <p:spPr>
          <a:xfrm>
            <a:off x="6467250" y="344897"/>
            <a:ext cx="2046000" cy="946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2800"/>
              <a:buNone/>
              <a:defRPr>
                <a:solidFill>
                  <a:srgbClr val="000000"/>
                </a:solidFill>
              </a:defRPr>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18_2_1">
    <p:spTree>
      <p:nvGrpSpPr>
        <p:cNvPr id="1" name="Shape 47"/>
        <p:cNvGrpSpPr/>
        <p:nvPr/>
      </p:nvGrpSpPr>
      <p:grpSpPr>
        <a:xfrm>
          <a:off x="0" y="0"/>
          <a:ext cx="0" cy="0"/>
          <a:chOff x="0" y="0"/>
          <a:chExt cx="0" cy="0"/>
        </a:xfrm>
      </p:grpSpPr>
      <p:sp>
        <p:nvSpPr>
          <p:cNvPr id="48" name="Google Shape;48;p11"/>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49" name="Google Shape;49;p11"/>
          <p:cNvSpPr txBox="1">
            <a:spLocks noGrp="1"/>
          </p:cNvSpPr>
          <p:nvPr>
            <p:ph type="ctrTitle" idx="2"/>
          </p:nvPr>
        </p:nvSpPr>
        <p:spPr>
          <a:xfrm>
            <a:off x="2578763" y="1947659"/>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0" name="Google Shape;50;p11"/>
          <p:cNvSpPr txBox="1">
            <a:spLocks noGrp="1"/>
          </p:cNvSpPr>
          <p:nvPr>
            <p:ph type="subTitle" idx="1"/>
          </p:nvPr>
        </p:nvSpPr>
        <p:spPr>
          <a:xfrm>
            <a:off x="2578763" y="2460809"/>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1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1" name="Google Shape;51;p11"/>
          <p:cNvSpPr txBox="1">
            <a:spLocks noGrp="1"/>
          </p:cNvSpPr>
          <p:nvPr>
            <p:ph type="ctrTitle" idx="3"/>
          </p:nvPr>
        </p:nvSpPr>
        <p:spPr>
          <a:xfrm>
            <a:off x="4829663" y="2661159"/>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2" name="Google Shape;52;p11"/>
          <p:cNvSpPr txBox="1">
            <a:spLocks noGrp="1"/>
          </p:cNvSpPr>
          <p:nvPr>
            <p:ph type="subTitle" idx="4"/>
          </p:nvPr>
        </p:nvSpPr>
        <p:spPr>
          <a:xfrm>
            <a:off x="4829663" y="30219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chemeClr val="dk1"/>
                </a:solidFill>
              </a:defRPr>
            </a:lvl1pPr>
            <a:lvl2pPr lvl="1" algn="ctr" rtl="0">
              <a:lnSpc>
                <a:spcPct val="100000"/>
              </a:lnSpc>
              <a:spcBef>
                <a:spcPts val="160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11"/>
          <p:cNvSpPr txBox="1">
            <a:spLocks noGrp="1"/>
          </p:cNvSpPr>
          <p:nvPr>
            <p:ph type="ctrTitle" idx="5"/>
          </p:nvPr>
        </p:nvSpPr>
        <p:spPr>
          <a:xfrm>
            <a:off x="2578763" y="3185909"/>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4" name="Google Shape;54;p11"/>
          <p:cNvSpPr txBox="1">
            <a:spLocks noGrp="1"/>
          </p:cNvSpPr>
          <p:nvPr>
            <p:ph type="subTitle" idx="6"/>
          </p:nvPr>
        </p:nvSpPr>
        <p:spPr>
          <a:xfrm>
            <a:off x="2578763" y="3707403"/>
            <a:ext cx="1881300" cy="74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1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Work Sans Regular"/>
              <a:buNone/>
              <a:defRPr sz="2800">
                <a:latin typeface="Work Sans Regular"/>
                <a:ea typeface="Work Sans Regular"/>
                <a:cs typeface="Work Sans Regular"/>
                <a:sym typeface="Work Sans Regular"/>
              </a:defRPr>
            </a:lvl1pPr>
            <a:lvl2pPr lvl="1"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2pPr>
            <a:lvl3pPr lvl="2"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3pPr>
            <a:lvl4pPr lvl="3"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4pPr>
            <a:lvl5pPr lvl="4"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5pPr>
            <a:lvl6pPr lvl="5"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6pPr>
            <a:lvl7pPr lvl="6"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7pPr>
            <a:lvl8pPr lvl="7"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8pPr>
            <a:lvl9pPr lvl="8"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Barlow Light"/>
              <a:buChar char="●"/>
              <a:defRPr sz="1200">
                <a:latin typeface="Barlow Light"/>
                <a:ea typeface="Barlow Light"/>
                <a:cs typeface="Barlow Light"/>
                <a:sym typeface="Barlow Light"/>
              </a:defRPr>
            </a:lvl1pPr>
            <a:lvl2pPr marL="914400" lvl="1"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2pPr>
            <a:lvl3pPr marL="1371600" lvl="2"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3pPr>
            <a:lvl4pPr marL="1828800" lvl="3"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4pPr>
            <a:lvl5pPr marL="2286000" lvl="4"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5pPr>
            <a:lvl6pPr marL="2743200" lvl="5"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6pPr>
            <a:lvl7pPr marL="3200400" lvl="6"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7pPr>
            <a:lvl8pPr marL="3657600" lvl="7"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8pPr>
            <a:lvl9pPr marL="4114800" lvl="8" indent="-304800" rtl="0">
              <a:lnSpc>
                <a:spcPct val="115000"/>
              </a:lnSpc>
              <a:spcBef>
                <a:spcPts val="1600"/>
              </a:spcBef>
              <a:spcAft>
                <a:spcPts val="1600"/>
              </a:spcAft>
              <a:buSzPts val="1200"/>
              <a:buFont typeface="Barlow Light"/>
              <a:buChar char="■"/>
              <a:defRPr sz="1200">
                <a:latin typeface="Barlow Light"/>
                <a:ea typeface="Barlow Light"/>
                <a:cs typeface="Barlow Light"/>
                <a:sym typeface="Barlow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6" r:id="rId13"/>
    <p:sldLayoutId id="214748366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9.xml"/><Relationship Id="rId4" Type="http://schemas.openxmlformats.org/officeDocument/2006/relationships/video" Target="../media/media2.mp4"/><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t="-39000" b="-39000"/>
          </a:stretch>
        </a:blipFill>
        <a:effectLst/>
      </p:bgPr>
    </p:bg>
    <p:spTree>
      <p:nvGrpSpPr>
        <p:cNvPr id="1" name="Shape 130"/>
        <p:cNvGrpSpPr/>
        <p:nvPr/>
      </p:nvGrpSpPr>
      <p:grpSpPr>
        <a:xfrm>
          <a:off x="0" y="0"/>
          <a:ext cx="0" cy="0"/>
          <a:chOff x="0" y="0"/>
          <a:chExt cx="0" cy="0"/>
        </a:xfrm>
      </p:grpSpPr>
      <p:sp>
        <p:nvSpPr>
          <p:cNvPr id="131" name="Google Shape;131;p25"/>
          <p:cNvSpPr txBox="1">
            <a:spLocks noGrp="1"/>
          </p:cNvSpPr>
          <p:nvPr>
            <p:ph type="subTitle" idx="1"/>
          </p:nvPr>
        </p:nvSpPr>
        <p:spPr>
          <a:xfrm>
            <a:off x="604275" y="4379246"/>
            <a:ext cx="4121400" cy="3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By Adrienne Smith &amp; Shelby El-rassi</a:t>
            </a:r>
            <a:endParaRPr dirty="0"/>
          </a:p>
        </p:txBody>
      </p:sp>
      <p:sp>
        <p:nvSpPr>
          <p:cNvPr id="132" name="Google Shape;132;p25"/>
          <p:cNvSpPr txBox="1">
            <a:spLocks noGrp="1"/>
          </p:cNvSpPr>
          <p:nvPr>
            <p:ph type="ctrTitle"/>
          </p:nvPr>
        </p:nvSpPr>
        <p:spPr>
          <a:xfrm>
            <a:off x="597417" y="2732367"/>
            <a:ext cx="51672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err="1">
                <a:solidFill>
                  <a:schemeClr val="lt1"/>
                </a:solidFill>
              </a:rPr>
              <a:t>FridgeMate</a:t>
            </a:r>
            <a:endParaRPr sz="5500" b="0" dirty="0">
              <a:solidFill>
                <a:schemeClr val="lt1"/>
              </a:solidFill>
              <a:latin typeface="Work Sans Regular"/>
              <a:ea typeface="Work Sans Regular"/>
              <a:cs typeface="Work Sans Regular"/>
              <a:sym typeface="Work Sans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Core Functionality</a:t>
            </a:r>
            <a:endParaRPr dirty="0"/>
          </a:p>
        </p:txBody>
      </p:sp>
      <p:sp>
        <p:nvSpPr>
          <p:cNvPr id="265" name="Google Shape;265;p36"/>
          <p:cNvSpPr/>
          <p:nvPr/>
        </p:nvSpPr>
        <p:spPr>
          <a:xfrm rot="-5400000" flipH="1">
            <a:off x="6732375" y="2923581"/>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6"/>
          <p:cNvGrpSpPr/>
          <p:nvPr/>
        </p:nvGrpSpPr>
        <p:grpSpPr>
          <a:xfrm>
            <a:off x="7165187" y="1170784"/>
            <a:ext cx="2404860" cy="3194038"/>
            <a:chOff x="3580725" y="2020075"/>
            <a:chExt cx="1344925" cy="1786275"/>
          </a:xfrm>
        </p:grpSpPr>
        <p:sp>
          <p:nvSpPr>
            <p:cNvPr id="267" name="Google Shape;267;p36"/>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4235915"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6"/>
          <p:cNvSpPr txBox="1">
            <a:spLocks noGrp="1"/>
          </p:cNvSpPr>
          <p:nvPr>
            <p:ph type="ctrTitle" idx="2"/>
          </p:nvPr>
        </p:nvSpPr>
        <p:spPr>
          <a:xfrm>
            <a:off x="2084044" y="1109253"/>
            <a:ext cx="2682689"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Browse Recipe Search </a:t>
            </a:r>
            <a:endParaRPr dirty="0"/>
          </a:p>
        </p:txBody>
      </p:sp>
      <p:sp>
        <p:nvSpPr>
          <p:cNvPr id="274" name="Google Shape;274;p36"/>
          <p:cNvSpPr txBox="1">
            <a:spLocks noGrp="1"/>
          </p:cNvSpPr>
          <p:nvPr>
            <p:ph type="subTitle" idx="1"/>
          </p:nvPr>
        </p:nvSpPr>
        <p:spPr>
          <a:xfrm>
            <a:off x="2108028" y="1611229"/>
            <a:ext cx="3407234" cy="224339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1000" dirty="0"/>
              <a:t>Asynchronous function calling modularized functions.</a:t>
            </a:r>
          </a:p>
          <a:p>
            <a:pPr marL="628650" lvl="1" indent="-171450">
              <a:buClr>
                <a:schemeClr val="dk1"/>
              </a:buClr>
              <a:buSzPts val="1100"/>
              <a:buFont typeface="Arial" panose="020B0604020202020204" pitchFamily="34" charset="0"/>
              <a:buChar char="•"/>
            </a:pPr>
            <a:r>
              <a:rPr lang="en-US" sz="900" dirty="0"/>
              <a:t>Find the User.</a:t>
            </a:r>
          </a:p>
          <a:p>
            <a:pPr marL="628650" lvl="1" indent="-171450">
              <a:buClr>
                <a:schemeClr val="dk1"/>
              </a:buClr>
              <a:buSzPts val="1100"/>
              <a:buFont typeface="Arial" panose="020B0604020202020204" pitchFamily="34" charset="0"/>
              <a:buChar char="•"/>
            </a:pPr>
            <a:r>
              <a:rPr lang="en-US" sz="900" dirty="0"/>
              <a:t>Extra user information (ingredients, </a:t>
            </a:r>
            <a:r>
              <a:rPr lang="en-US" sz="900" dirty="0" err="1"/>
              <a:t>prefs</a:t>
            </a:r>
            <a:r>
              <a:rPr lang="en-US" sz="900" dirty="0"/>
              <a:t>).</a:t>
            </a:r>
          </a:p>
          <a:p>
            <a:pPr marL="628650" lvl="1" indent="-171450">
              <a:buClr>
                <a:schemeClr val="dk1"/>
              </a:buClr>
              <a:buSzPts val="1100"/>
              <a:buFont typeface="Arial" panose="020B0604020202020204" pitchFamily="34" charset="0"/>
              <a:buChar char="•"/>
            </a:pPr>
            <a:r>
              <a:rPr lang="en-US" sz="900" dirty="0"/>
              <a:t>Sanitize ingredients (if null return random recipes), if not call 1</a:t>
            </a:r>
            <a:r>
              <a:rPr lang="en-US" sz="900" baseline="30000" dirty="0"/>
              <a:t>st</a:t>
            </a:r>
            <a:r>
              <a:rPr lang="en-US" sz="900" dirty="0"/>
              <a:t> </a:t>
            </a:r>
            <a:r>
              <a:rPr lang="en-US" sz="900" dirty="0" err="1"/>
              <a:t>Spoonacular</a:t>
            </a:r>
            <a:r>
              <a:rPr lang="en-US" sz="900" dirty="0"/>
              <a:t> API end point (ingredient search).</a:t>
            </a:r>
          </a:p>
          <a:p>
            <a:pPr marL="628650" lvl="1" indent="-171450">
              <a:buClr>
                <a:schemeClr val="dk1"/>
              </a:buClr>
              <a:buSzPts val="1100"/>
              <a:buFont typeface="Arial" panose="020B0604020202020204" pitchFamily="34" charset="0"/>
              <a:buChar char="•"/>
            </a:pPr>
            <a:r>
              <a:rPr lang="en-US" sz="900" dirty="0"/>
              <a:t>Gather the recipe IDs, used and missed ingredients from the data.</a:t>
            </a:r>
          </a:p>
          <a:p>
            <a:pPr marL="628650" lvl="1" indent="-171450">
              <a:buClr>
                <a:schemeClr val="dk1"/>
              </a:buClr>
              <a:buSzPts val="1100"/>
              <a:buFont typeface="Arial" panose="020B0604020202020204" pitchFamily="34" charset="0"/>
              <a:buChar char="•"/>
            </a:pPr>
            <a:r>
              <a:rPr lang="en-US" sz="900" dirty="0"/>
              <a:t>Call next </a:t>
            </a:r>
            <a:r>
              <a:rPr lang="en-US" sz="900" dirty="0" err="1"/>
              <a:t>Spoonacular</a:t>
            </a:r>
            <a:r>
              <a:rPr lang="en-US" sz="900" dirty="0"/>
              <a:t> API end point, detailed recipe search using gathered ID’s.</a:t>
            </a:r>
          </a:p>
          <a:p>
            <a:pPr marL="628650" lvl="1" indent="-171450">
              <a:buClr>
                <a:schemeClr val="dk1"/>
              </a:buClr>
              <a:buSzPts val="1100"/>
              <a:buFont typeface="Arial" panose="020B0604020202020204" pitchFamily="34" charset="0"/>
              <a:buChar char="•"/>
            </a:pPr>
            <a:r>
              <a:rPr lang="en-US" sz="900" dirty="0"/>
              <a:t>Then combine array of objects from first call, and array of objects from next call to a hybrid array of objects to be sent to FE.</a:t>
            </a:r>
          </a:p>
          <a:p>
            <a:pPr marL="171450" lvl="0" indent="-171450" algn="l" rtl="0">
              <a:spcBef>
                <a:spcPts val="0"/>
              </a:spcBef>
              <a:spcAft>
                <a:spcPts val="0"/>
              </a:spcAft>
              <a:buClr>
                <a:schemeClr val="dk1"/>
              </a:buClr>
              <a:buSzPts val="1100"/>
              <a:buFont typeface="Arial" panose="020B0604020202020204" pitchFamily="34" charset="0"/>
              <a:buChar char="•"/>
            </a:pPr>
            <a:endParaRPr lang="en-US" dirty="0"/>
          </a:p>
          <a:p>
            <a:pPr marL="171450" lvl="0" indent="-171450" algn="l" rtl="0">
              <a:spcBef>
                <a:spcPts val="0"/>
              </a:spcBef>
              <a:spcAft>
                <a:spcPts val="0"/>
              </a:spcAft>
              <a:buClr>
                <a:schemeClr val="dk1"/>
              </a:buClr>
              <a:buSzPts val="1100"/>
              <a:buFont typeface="Arial" panose="020B0604020202020204" pitchFamily="34" charset="0"/>
              <a:buChar char="•"/>
            </a:pPr>
            <a:endParaRPr dirty="0"/>
          </a:p>
          <a:p>
            <a:pPr marL="0" lvl="0" indent="0" algn="l" rtl="0">
              <a:spcBef>
                <a:spcPts val="1600"/>
              </a:spcBef>
              <a:spcAft>
                <a:spcPts val="0"/>
              </a:spcAft>
              <a:buNone/>
            </a:pPr>
            <a:endParaRPr dirty="0"/>
          </a:p>
        </p:txBody>
      </p:sp>
      <p:sp>
        <p:nvSpPr>
          <p:cNvPr id="277" name="Google Shape;277;p36"/>
          <p:cNvSpPr txBox="1">
            <a:spLocks noGrp="1"/>
          </p:cNvSpPr>
          <p:nvPr>
            <p:ph type="ctrTitle" idx="3"/>
          </p:nvPr>
        </p:nvSpPr>
        <p:spPr>
          <a:xfrm>
            <a:off x="4829663" y="2508759"/>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Tablet</a:t>
            </a:r>
            <a:endParaRPr dirty="0"/>
          </a:p>
        </p:txBody>
      </p:sp>
      <p:grpSp>
        <p:nvGrpSpPr>
          <p:cNvPr id="279" name="Google Shape;279;p36"/>
          <p:cNvGrpSpPr/>
          <p:nvPr/>
        </p:nvGrpSpPr>
        <p:grpSpPr>
          <a:xfrm>
            <a:off x="385270" y="1216331"/>
            <a:ext cx="1251147" cy="2287365"/>
            <a:chOff x="6417224" y="2247097"/>
            <a:chExt cx="951950" cy="1740368"/>
          </a:xfrm>
        </p:grpSpPr>
        <p:sp>
          <p:nvSpPr>
            <p:cNvPr id="280" name="Google Shape;280;p36"/>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6"/>
          <p:cNvSpPr/>
          <p:nvPr/>
        </p:nvSpPr>
        <p:spPr>
          <a:xfrm rot="5400000">
            <a:off x="1976273" y="1483990"/>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E7208"/>
              </a:solidFill>
            </a:endParaRPr>
          </a:p>
        </p:txBody>
      </p:sp>
      <p:cxnSp>
        <p:nvCxnSpPr>
          <p:cNvPr id="290" name="Google Shape;290;p36"/>
          <p:cNvCxnSpPr/>
          <p:nvPr/>
        </p:nvCxnSpPr>
        <p:spPr>
          <a:xfrm>
            <a:off x="6821175" y="2964909"/>
            <a:ext cx="1081200" cy="0"/>
          </a:xfrm>
          <a:prstGeom prst="straightConnector1">
            <a:avLst/>
          </a:prstGeom>
          <a:noFill/>
          <a:ln w="19050" cap="flat" cmpd="sng">
            <a:solidFill>
              <a:srgbClr val="3E7208"/>
            </a:solidFill>
            <a:prstDash val="solid"/>
            <a:round/>
            <a:headEnd type="none" w="med" len="med"/>
            <a:tailEnd type="none" w="med" len="med"/>
          </a:ln>
        </p:spPr>
      </p:cxnSp>
      <p:cxnSp>
        <p:nvCxnSpPr>
          <p:cNvPr id="291" name="Google Shape;291;p36"/>
          <p:cNvCxnSpPr>
            <a:cxnSpLocks/>
          </p:cNvCxnSpPr>
          <p:nvPr/>
        </p:nvCxnSpPr>
        <p:spPr>
          <a:xfrm flipH="1">
            <a:off x="1079147" y="1544611"/>
            <a:ext cx="901282" cy="0"/>
          </a:xfrm>
          <a:prstGeom prst="straightConnector1">
            <a:avLst/>
          </a:prstGeom>
          <a:noFill/>
          <a:ln w="19050" cap="flat" cmpd="sng">
            <a:solidFill>
              <a:srgbClr val="3E7208"/>
            </a:solidFill>
            <a:prstDash val="solid"/>
            <a:round/>
            <a:headEnd type="none" w="med" len="med"/>
            <a:tailEnd type="none" w="med" len="med"/>
          </a:ln>
        </p:spPr>
      </p:cxnSp>
      <p:pic>
        <p:nvPicPr>
          <p:cNvPr id="4" name="phone-overview.mp4" descr="phone-overview.mp4">
            <a:hlinkClick r:id="" action="ppaction://media"/>
            <a:extLst>
              <a:ext uri="{FF2B5EF4-FFF2-40B4-BE49-F238E27FC236}">
                <a16:creationId xmlns:a16="http://schemas.microsoft.com/office/drawing/2014/main" id="{37DD4121-C9F7-D742-B218-DFF55A4375D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6207" y="1333373"/>
            <a:ext cx="1108671" cy="1975848"/>
          </a:xfrm>
          <a:prstGeom prst="rect">
            <a:avLst/>
          </a:prstGeom>
        </p:spPr>
      </p:pic>
      <p:pic>
        <p:nvPicPr>
          <p:cNvPr id="5" name="tablet-overview.mp4" descr="tablet-overview.mp4">
            <a:hlinkClick r:id="" action="ppaction://media"/>
            <a:extLst>
              <a:ext uri="{FF2B5EF4-FFF2-40B4-BE49-F238E27FC236}">
                <a16:creationId xmlns:a16="http://schemas.microsoft.com/office/drawing/2014/main" id="{51019670-EA02-204F-B1AF-8E1D486B572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299020" y="1330669"/>
            <a:ext cx="2089002" cy="2785336"/>
          </a:xfrm>
          <a:prstGeom prst="rect">
            <a:avLst/>
          </a:prstGeom>
        </p:spPr>
      </p:pic>
      <p:pic>
        <p:nvPicPr>
          <p:cNvPr id="35" name="Picture 34" descr="A screenshot of a computer&#10;&#10;Description automatically generated with medium confidence">
            <a:extLst>
              <a:ext uri="{FF2B5EF4-FFF2-40B4-BE49-F238E27FC236}">
                <a16:creationId xmlns:a16="http://schemas.microsoft.com/office/drawing/2014/main" id="{F1B33F9A-3DAE-F546-8921-5D928E348993}"/>
              </a:ext>
            </a:extLst>
          </p:cNvPr>
          <p:cNvPicPr>
            <a:picLocks noChangeAspect="1"/>
          </p:cNvPicPr>
          <p:nvPr/>
        </p:nvPicPr>
        <p:blipFill>
          <a:blip r:embed="rId9"/>
          <a:stretch>
            <a:fillRect/>
          </a:stretch>
        </p:blipFill>
        <p:spPr>
          <a:xfrm>
            <a:off x="2635503" y="3666609"/>
            <a:ext cx="2532175" cy="999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3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2"/>
        <p:cNvGrpSpPr/>
        <p:nvPr/>
      </p:nvGrpSpPr>
      <p:grpSpPr>
        <a:xfrm>
          <a:off x="0" y="0"/>
          <a:ext cx="0" cy="0"/>
          <a:chOff x="0" y="0"/>
          <a:chExt cx="0" cy="0"/>
        </a:xfrm>
      </p:grpSpPr>
      <p:pic>
        <p:nvPicPr>
          <p:cNvPr id="4" name="Picture 3" descr="A picture containing table, indoor, wooden, board&#10;&#10;Description automatically generated">
            <a:extLst>
              <a:ext uri="{FF2B5EF4-FFF2-40B4-BE49-F238E27FC236}">
                <a16:creationId xmlns:a16="http://schemas.microsoft.com/office/drawing/2014/main" id="{8A1AA261-FECA-A64C-BD6A-1DD55C4AB6F5}"/>
              </a:ext>
            </a:extLst>
          </p:cNvPr>
          <p:cNvPicPr>
            <a:picLocks noChangeAspect="1"/>
          </p:cNvPicPr>
          <p:nvPr/>
        </p:nvPicPr>
        <p:blipFill>
          <a:blip r:embed="rId5"/>
          <a:stretch>
            <a:fillRect/>
          </a:stretch>
        </p:blipFill>
        <p:spPr>
          <a:xfrm>
            <a:off x="5693988" y="530245"/>
            <a:ext cx="4387022" cy="3290267"/>
          </a:xfrm>
          <a:prstGeom prst="rect">
            <a:avLst/>
          </a:prstGeom>
        </p:spPr>
      </p:pic>
      <p:sp>
        <p:nvSpPr>
          <p:cNvPr id="323" name="Google Shape;323;p38"/>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Full Demo</a:t>
            </a:r>
            <a:endParaRPr dirty="0"/>
          </a:p>
        </p:txBody>
      </p:sp>
      <p:sp>
        <p:nvSpPr>
          <p:cNvPr id="325" name="Google Shape;325;p38"/>
          <p:cNvSpPr txBox="1">
            <a:spLocks noGrp="1"/>
          </p:cNvSpPr>
          <p:nvPr>
            <p:ph type="ctrTitle" idx="2"/>
          </p:nvPr>
        </p:nvSpPr>
        <p:spPr>
          <a:xfrm>
            <a:off x="1311650" y="1500875"/>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Desktop</a:t>
            </a:r>
            <a:endParaRPr dirty="0"/>
          </a:p>
        </p:txBody>
      </p:sp>
      <p:sp>
        <p:nvSpPr>
          <p:cNvPr id="329" name="Google Shape;329;p38"/>
          <p:cNvSpPr/>
          <p:nvPr/>
        </p:nvSpPr>
        <p:spPr>
          <a:xfrm rot="5400000">
            <a:off x="3256429" y="1865432"/>
            <a:ext cx="212100" cy="1833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8"/>
          <p:cNvGrpSpPr/>
          <p:nvPr/>
        </p:nvGrpSpPr>
        <p:grpSpPr>
          <a:xfrm>
            <a:off x="3745751" y="1247752"/>
            <a:ext cx="3959969" cy="3111596"/>
            <a:chOff x="238125" y="1676700"/>
            <a:chExt cx="2045650" cy="1779275"/>
          </a:xfrm>
        </p:grpSpPr>
        <p:sp>
          <p:nvSpPr>
            <p:cNvPr id="332" name="Google Shape;332;p38"/>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C4B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full-dev-test.mp4" descr="full-dev-test.mp4">
            <a:hlinkClick r:id="" action="ppaction://media"/>
            <a:extLst>
              <a:ext uri="{FF2B5EF4-FFF2-40B4-BE49-F238E27FC236}">
                <a16:creationId xmlns:a16="http://schemas.microsoft.com/office/drawing/2014/main" id="{DE1A81AF-7D94-D74C-A3B1-CB3F22D603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237"/>
          <a:stretch/>
        </p:blipFill>
        <p:spPr>
          <a:xfrm>
            <a:off x="3831192" y="1417560"/>
            <a:ext cx="3794826" cy="2005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3000" b="-3000"/>
          </a:stretch>
        </a:blipFill>
        <a:effectLst/>
      </p:bgPr>
    </p:bg>
    <p:spTree>
      <p:nvGrpSpPr>
        <p:cNvPr id="1" name="Shape 233"/>
        <p:cNvGrpSpPr/>
        <p:nvPr/>
      </p:nvGrpSpPr>
      <p:grpSpPr>
        <a:xfrm>
          <a:off x="0" y="0"/>
          <a:ext cx="0" cy="0"/>
          <a:chOff x="0" y="0"/>
          <a:chExt cx="0" cy="0"/>
        </a:xfrm>
      </p:grpSpPr>
      <p:sp>
        <p:nvSpPr>
          <p:cNvPr id="15" name="Rectangle 14">
            <a:extLst>
              <a:ext uri="{FF2B5EF4-FFF2-40B4-BE49-F238E27FC236}">
                <a16:creationId xmlns:a16="http://schemas.microsoft.com/office/drawing/2014/main" id="{AFB94BD3-BE65-7D46-B336-6ED125BACE14}"/>
              </a:ext>
            </a:extLst>
          </p:cNvPr>
          <p:cNvSpPr/>
          <p:nvPr/>
        </p:nvSpPr>
        <p:spPr>
          <a:xfrm>
            <a:off x="2759159" y="2170892"/>
            <a:ext cx="2307771" cy="2800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A61ACD3-485B-8648-B138-4A453AE9BA3F}"/>
              </a:ext>
            </a:extLst>
          </p:cNvPr>
          <p:cNvSpPr/>
          <p:nvPr/>
        </p:nvSpPr>
        <p:spPr>
          <a:xfrm>
            <a:off x="274857" y="317515"/>
            <a:ext cx="2307771" cy="2597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Google Shape;239;p34"/>
          <p:cNvSpPr txBox="1">
            <a:spLocks noGrp="1"/>
          </p:cNvSpPr>
          <p:nvPr>
            <p:ph type="ctrTitle" idx="4294967295"/>
          </p:nvPr>
        </p:nvSpPr>
        <p:spPr>
          <a:xfrm>
            <a:off x="2873932" y="2269907"/>
            <a:ext cx="2121300" cy="64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dirty="0">
                <a:solidFill>
                  <a:schemeClr val="dk1"/>
                </a:solidFill>
                <a:latin typeface="Work Sans"/>
                <a:ea typeface="Work Sans"/>
                <a:cs typeface="Work Sans"/>
                <a:sym typeface="Work Sans"/>
              </a:rPr>
              <a:t>Changes</a:t>
            </a:r>
            <a:endParaRPr sz="1600" b="1" dirty="0">
              <a:solidFill>
                <a:schemeClr val="dk1"/>
              </a:solidFill>
              <a:latin typeface="Work Sans"/>
              <a:ea typeface="Work Sans"/>
              <a:cs typeface="Work Sans"/>
              <a:sym typeface="Work Sans"/>
            </a:endParaRPr>
          </a:p>
        </p:txBody>
      </p:sp>
      <p:sp>
        <p:nvSpPr>
          <p:cNvPr id="240" name="Google Shape;240;p34"/>
          <p:cNvSpPr txBox="1">
            <a:spLocks noGrp="1"/>
          </p:cNvSpPr>
          <p:nvPr>
            <p:ph type="subTitle" idx="4294967295"/>
          </p:nvPr>
        </p:nvSpPr>
        <p:spPr>
          <a:xfrm>
            <a:off x="2894326" y="2660073"/>
            <a:ext cx="1881300" cy="2128058"/>
          </a:xfrm>
          <a:prstGeom prst="rect">
            <a:avLst/>
          </a:prstGeom>
        </p:spPr>
        <p:txBody>
          <a:bodyPr spcFirstLastPara="1" wrap="square" lIns="91425" tIns="91425" rIns="91425" bIns="91425" anchor="t" anchorCtr="0">
            <a:noAutofit/>
          </a:bodyPr>
          <a:lstStyle/>
          <a:p>
            <a:pPr marL="171450" indent="-171450">
              <a:lnSpc>
                <a:spcPct val="100000"/>
              </a:lnSpc>
              <a:spcAft>
                <a:spcPts val="1600"/>
              </a:spcAft>
            </a:pPr>
            <a:r>
              <a:rPr lang="en" sz="1100" b="1" dirty="0"/>
              <a:t>Preferences</a:t>
            </a:r>
            <a:r>
              <a:rPr lang="en" sz="1100" dirty="0"/>
              <a:t>- limited selection due to API paid tiers. </a:t>
            </a:r>
          </a:p>
          <a:p>
            <a:pPr marL="171450" indent="-171450">
              <a:lnSpc>
                <a:spcPct val="100000"/>
              </a:lnSpc>
              <a:spcAft>
                <a:spcPts val="1600"/>
              </a:spcAft>
            </a:pPr>
            <a:r>
              <a:rPr lang="en-AU" sz="1100" b="1" dirty="0"/>
              <a:t>Saved Recipes- </a:t>
            </a:r>
            <a:r>
              <a:rPr lang="en-AU" sz="1100" dirty="0"/>
              <a:t>No categories- later feature.</a:t>
            </a:r>
          </a:p>
          <a:p>
            <a:pPr marL="171450" indent="-171450">
              <a:lnSpc>
                <a:spcPct val="100000"/>
              </a:lnSpc>
              <a:spcAft>
                <a:spcPts val="1600"/>
              </a:spcAft>
            </a:pPr>
            <a:r>
              <a:rPr lang="en" sz="1100" b="1" dirty="0"/>
              <a:t>Search Recipes - </a:t>
            </a:r>
            <a:r>
              <a:rPr lang="en-AU" sz="1100" dirty="0"/>
              <a:t>Added to future features. </a:t>
            </a:r>
          </a:p>
          <a:p>
            <a:pPr marL="171450" indent="-171450">
              <a:lnSpc>
                <a:spcPct val="100000"/>
              </a:lnSpc>
              <a:spcAft>
                <a:spcPts val="1600"/>
              </a:spcAft>
            </a:pPr>
            <a:endParaRPr sz="1100" dirty="0"/>
          </a:p>
        </p:txBody>
      </p:sp>
      <p:sp>
        <p:nvSpPr>
          <p:cNvPr id="241" name="Google Shape;241;p34"/>
          <p:cNvSpPr txBox="1">
            <a:spLocks noGrp="1"/>
          </p:cNvSpPr>
          <p:nvPr>
            <p:ph type="subTitle" idx="4294967295"/>
          </p:nvPr>
        </p:nvSpPr>
        <p:spPr>
          <a:xfrm>
            <a:off x="440854" y="817996"/>
            <a:ext cx="1881300" cy="2008331"/>
          </a:xfrm>
          <a:prstGeom prst="rect">
            <a:avLst/>
          </a:prstGeom>
        </p:spPr>
        <p:txBody>
          <a:bodyPr spcFirstLastPara="1" wrap="square" lIns="91425" tIns="91425" rIns="91425" bIns="91425" anchor="t" anchorCtr="0">
            <a:noAutofit/>
          </a:bodyPr>
          <a:lstStyle/>
          <a:p>
            <a:pPr marL="171450" indent="-171450">
              <a:lnSpc>
                <a:spcPct val="100000"/>
              </a:lnSpc>
              <a:spcAft>
                <a:spcPts val="1600"/>
              </a:spcAft>
            </a:pPr>
            <a:r>
              <a:rPr lang="en" sz="1100" b="1" dirty="0"/>
              <a:t>Preferences</a:t>
            </a:r>
            <a:r>
              <a:rPr lang="en" sz="1100" dirty="0"/>
              <a:t>- Diet and Health Labels</a:t>
            </a:r>
          </a:p>
          <a:p>
            <a:pPr marL="171450" indent="-171450">
              <a:lnSpc>
                <a:spcPct val="100000"/>
              </a:lnSpc>
              <a:spcAft>
                <a:spcPts val="1600"/>
              </a:spcAft>
            </a:pPr>
            <a:r>
              <a:rPr lang="en" sz="1100" b="1" dirty="0"/>
              <a:t>Saved Recipes- </a:t>
            </a:r>
            <a:r>
              <a:rPr lang="en" sz="1100" dirty="0"/>
              <a:t>Breakfast, lunch, dinner, snack categories.</a:t>
            </a:r>
          </a:p>
          <a:p>
            <a:pPr marL="171450" indent="-171450">
              <a:lnSpc>
                <a:spcPct val="100000"/>
              </a:lnSpc>
              <a:spcAft>
                <a:spcPts val="1600"/>
              </a:spcAft>
            </a:pPr>
            <a:r>
              <a:rPr lang="en" sz="1100" b="1" dirty="0"/>
              <a:t>Search Recipes - </a:t>
            </a:r>
            <a:r>
              <a:rPr lang="en" sz="1100" dirty="0"/>
              <a:t>Large filter feature for search recipes. </a:t>
            </a:r>
            <a:endParaRPr sz="1100" dirty="0"/>
          </a:p>
        </p:txBody>
      </p:sp>
      <p:sp>
        <p:nvSpPr>
          <p:cNvPr id="242" name="Google Shape;242;p34"/>
          <p:cNvSpPr txBox="1">
            <a:spLocks noGrp="1"/>
          </p:cNvSpPr>
          <p:nvPr>
            <p:ph type="ctrTitle" idx="4294967295"/>
          </p:nvPr>
        </p:nvSpPr>
        <p:spPr>
          <a:xfrm>
            <a:off x="440854" y="344897"/>
            <a:ext cx="1881300" cy="64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Work Sans"/>
                <a:ea typeface="Work Sans"/>
                <a:cs typeface="Work Sans"/>
                <a:sym typeface="Work Sans"/>
              </a:rPr>
              <a:t>Planned</a:t>
            </a:r>
            <a:endParaRPr sz="1600" b="1" dirty="0">
              <a:solidFill>
                <a:schemeClr val="dk1"/>
              </a:solidFill>
              <a:latin typeface="Work Sans"/>
              <a:ea typeface="Work Sans"/>
              <a:cs typeface="Work Sans"/>
              <a:sym typeface="Work Sans"/>
            </a:endParaRPr>
          </a:p>
        </p:txBody>
      </p:sp>
      <p:pic>
        <p:nvPicPr>
          <p:cNvPr id="16" name="Picture 15" descr="Graphical user interface, application&#10;&#10;Description automatically generated">
            <a:extLst>
              <a:ext uri="{FF2B5EF4-FFF2-40B4-BE49-F238E27FC236}">
                <a16:creationId xmlns:a16="http://schemas.microsoft.com/office/drawing/2014/main" id="{4E5E357E-7D37-4340-9D7D-34C83842C040}"/>
              </a:ext>
            </a:extLst>
          </p:cNvPr>
          <p:cNvPicPr>
            <a:picLocks noChangeAspect="1"/>
          </p:cNvPicPr>
          <p:nvPr/>
        </p:nvPicPr>
        <p:blipFill rotWithShape="1">
          <a:blip r:embed="rId4"/>
          <a:srcRect l="5803" t="6326" r="4402" b="4953"/>
          <a:stretch/>
        </p:blipFill>
        <p:spPr>
          <a:xfrm>
            <a:off x="6557253" y="31811"/>
            <a:ext cx="1089377" cy="1572370"/>
          </a:xfrm>
          <a:prstGeom prst="rect">
            <a:avLst/>
          </a:prstGeom>
          <a:ln w="15875">
            <a:solidFill>
              <a:schemeClr val="tx1"/>
            </a:solidFill>
          </a:ln>
        </p:spPr>
      </p:pic>
      <p:pic>
        <p:nvPicPr>
          <p:cNvPr id="5" name="Picture 4" descr="Graphical user interface&#10;&#10;Description automatically generated">
            <a:extLst>
              <a:ext uri="{FF2B5EF4-FFF2-40B4-BE49-F238E27FC236}">
                <a16:creationId xmlns:a16="http://schemas.microsoft.com/office/drawing/2014/main" id="{A4F9B389-0315-AA41-BC64-9CC95AEF4A38}"/>
              </a:ext>
            </a:extLst>
          </p:cNvPr>
          <p:cNvPicPr>
            <a:picLocks noChangeAspect="1"/>
          </p:cNvPicPr>
          <p:nvPr/>
        </p:nvPicPr>
        <p:blipFill rotWithShape="1">
          <a:blip r:embed="rId5"/>
          <a:srcRect l="2380" r="2180"/>
          <a:stretch/>
        </p:blipFill>
        <p:spPr>
          <a:xfrm>
            <a:off x="7752647" y="31811"/>
            <a:ext cx="1247928" cy="1572370"/>
          </a:xfrm>
          <a:prstGeom prst="rect">
            <a:avLst/>
          </a:prstGeom>
          <a:ln w="15875">
            <a:solidFill>
              <a:schemeClr val="tx1"/>
            </a:solidFill>
          </a:ln>
        </p:spPr>
      </p:pic>
      <p:pic>
        <p:nvPicPr>
          <p:cNvPr id="9" name="Picture 8" descr="Graphical user interface, website&#10;&#10;Description automatically generated">
            <a:extLst>
              <a:ext uri="{FF2B5EF4-FFF2-40B4-BE49-F238E27FC236}">
                <a16:creationId xmlns:a16="http://schemas.microsoft.com/office/drawing/2014/main" id="{0C32386E-CF05-BD4A-AD64-2C9027E7FA9B}"/>
              </a:ext>
            </a:extLst>
          </p:cNvPr>
          <p:cNvPicPr>
            <a:picLocks noChangeAspect="1"/>
          </p:cNvPicPr>
          <p:nvPr/>
        </p:nvPicPr>
        <p:blipFill>
          <a:blip r:embed="rId6"/>
          <a:stretch>
            <a:fillRect/>
          </a:stretch>
        </p:blipFill>
        <p:spPr>
          <a:xfrm>
            <a:off x="5230956" y="1860495"/>
            <a:ext cx="996707" cy="1422509"/>
          </a:xfrm>
          <a:prstGeom prst="rect">
            <a:avLst/>
          </a:prstGeom>
          <a:ln w="15875">
            <a:solidFill>
              <a:schemeClr val="tx1"/>
            </a:solidFill>
          </a:ln>
        </p:spPr>
      </p:pic>
      <p:pic>
        <p:nvPicPr>
          <p:cNvPr id="11" name="Picture 10" descr="Graphical user interface, website&#10;&#10;Description automatically generated">
            <a:extLst>
              <a:ext uri="{FF2B5EF4-FFF2-40B4-BE49-F238E27FC236}">
                <a16:creationId xmlns:a16="http://schemas.microsoft.com/office/drawing/2014/main" id="{DFBA95C0-E9DE-ED42-86A1-CD647C17D104}"/>
              </a:ext>
            </a:extLst>
          </p:cNvPr>
          <p:cNvPicPr>
            <a:picLocks noChangeAspect="1"/>
          </p:cNvPicPr>
          <p:nvPr/>
        </p:nvPicPr>
        <p:blipFill rotWithShape="1">
          <a:blip r:embed="rId7"/>
          <a:srcRect b="6858"/>
          <a:stretch/>
        </p:blipFill>
        <p:spPr>
          <a:xfrm>
            <a:off x="6668547" y="3412260"/>
            <a:ext cx="1069527" cy="1438132"/>
          </a:xfrm>
          <a:prstGeom prst="rect">
            <a:avLst/>
          </a:prstGeom>
          <a:ln w="15875">
            <a:solidFill>
              <a:schemeClr val="tx1"/>
            </a:solidFill>
          </a:ln>
        </p:spPr>
      </p:pic>
      <p:pic>
        <p:nvPicPr>
          <p:cNvPr id="13" name="Picture 12" descr="Graphical user interface, application, website&#10;&#10;Description automatically generated">
            <a:extLst>
              <a:ext uri="{FF2B5EF4-FFF2-40B4-BE49-F238E27FC236}">
                <a16:creationId xmlns:a16="http://schemas.microsoft.com/office/drawing/2014/main" id="{8D1893CF-2B4D-8141-84B9-FDD84D3F4C17}"/>
              </a:ext>
            </a:extLst>
          </p:cNvPr>
          <p:cNvPicPr>
            <a:picLocks noChangeAspect="1"/>
          </p:cNvPicPr>
          <p:nvPr/>
        </p:nvPicPr>
        <p:blipFill rotWithShape="1">
          <a:blip r:embed="rId8"/>
          <a:srcRect b="-1749"/>
          <a:stretch/>
        </p:blipFill>
        <p:spPr>
          <a:xfrm>
            <a:off x="7818078" y="3412259"/>
            <a:ext cx="1182497" cy="1438131"/>
          </a:xfrm>
          <a:prstGeom prst="rect">
            <a:avLst/>
          </a:prstGeom>
          <a:ln w="15875">
            <a:solidFill>
              <a:schemeClr val="tx1"/>
            </a:solidFill>
          </a:ln>
        </p:spPr>
      </p:pic>
      <p:pic>
        <p:nvPicPr>
          <p:cNvPr id="18" name="Picture 17" descr="Graphical user interface, application&#10;&#10;Description automatically generated">
            <a:extLst>
              <a:ext uri="{FF2B5EF4-FFF2-40B4-BE49-F238E27FC236}">
                <a16:creationId xmlns:a16="http://schemas.microsoft.com/office/drawing/2014/main" id="{9A87ECFB-733A-4F44-834E-04A073D34F62}"/>
              </a:ext>
            </a:extLst>
          </p:cNvPr>
          <p:cNvPicPr>
            <a:picLocks noChangeAspect="1"/>
          </p:cNvPicPr>
          <p:nvPr/>
        </p:nvPicPr>
        <p:blipFill>
          <a:blip r:embed="rId9"/>
          <a:stretch>
            <a:fillRect/>
          </a:stretch>
        </p:blipFill>
        <p:spPr>
          <a:xfrm>
            <a:off x="6305014" y="1852684"/>
            <a:ext cx="1069527" cy="1438132"/>
          </a:xfrm>
          <a:prstGeom prst="rect">
            <a:avLst/>
          </a:prstGeom>
          <a:ln w="15875">
            <a:solidFill>
              <a:schemeClr val="tx1"/>
            </a:solidFill>
          </a:ln>
        </p:spPr>
      </p:pic>
      <p:sp>
        <p:nvSpPr>
          <p:cNvPr id="32" name="Google Shape;239;p34">
            <a:extLst>
              <a:ext uri="{FF2B5EF4-FFF2-40B4-BE49-F238E27FC236}">
                <a16:creationId xmlns:a16="http://schemas.microsoft.com/office/drawing/2014/main" id="{E97CB915-D28A-FC4F-8A92-B6AB8A89E869}"/>
              </a:ext>
            </a:extLst>
          </p:cNvPr>
          <p:cNvSpPr txBox="1">
            <a:spLocks/>
          </p:cNvSpPr>
          <p:nvPr/>
        </p:nvSpPr>
        <p:spPr>
          <a:xfrm>
            <a:off x="5259623" y="626295"/>
            <a:ext cx="147638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Preferences</a:t>
            </a:r>
          </a:p>
        </p:txBody>
      </p:sp>
      <p:sp>
        <p:nvSpPr>
          <p:cNvPr id="33" name="Google Shape;239;p34">
            <a:extLst>
              <a:ext uri="{FF2B5EF4-FFF2-40B4-BE49-F238E27FC236}">
                <a16:creationId xmlns:a16="http://schemas.microsoft.com/office/drawing/2014/main" id="{05DBAFCB-1D75-9E47-8B47-2FCEE14F2044}"/>
              </a:ext>
            </a:extLst>
          </p:cNvPr>
          <p:cNvSpPr txBox="1">
            <a:spLocks/>
          </p:cNvSpPr>
          <p:nvPr/>
        </p:nvSpPr>
        <p:spPr>
          <a:xfrm>
            <a:off x="7451891" y="2269907"/>
            <a:ext cx="163391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Browse Recipes</a:t>
            </a:r>
          </a:p>
        </p:txBody>
      </p:sp>
      <p:sp>
        <p:nvSpPr>
          <p:cNvPr id="34" name="Google Shape;239;p34">
            <a:extLst>
              <a:ext uri="{FF2B5EF4-FFF2-40B4-BE49-F238E27FC236}">
                <a16:creationId xmlns:a16="http://schemas.microsoft.com/office/drawing/2014/main" id="{96115BB5-67CC-C14F-A663-E04D037C8661}"/>
              </a:ext>
            </a:extLst>
          </p:cNvPr>
          <p:cNvSpPr txBox="1">
            <a:spLocks/>
          </p:cNvSpPr>
          <p:nvPr/>
        </p:nvSpPr>
        <p:spPr>
          <a:xfrm>
            <a:off x="5180855" y="3891932"/>
            <a:ext cx="163391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Saved Recipes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 name="Picture 2" descr="A picture containing text, indoor, handcart, marketplace&#10;&#10;Description automatically generated">
            <a:extLst>
              <a:ext uri="{FF2B5EF4-FFF2-40B4-BE49-F238E27FC236}">
                <a16:creationId xmlns:a16="http://schemas.microsoft.com/office/drawing/2014/main" id="{906B51CA-7B14-FB4C-AA94-8F545E3F7A39}"/>
              </a:ext>
            </a:extLst>
          </p:cNvPr>
          <p:cNvPicPr>
            <a:picLocks noChangeAspect="1"/>
          </p:cNvPicPr>
          <p:nvPr/>
        </p:nvPicPr>
        <p:blipFill>
          <a:blip r:embed="rId3">
            <a:alphaModFix amt="46000"/>
          </a:blip>
          <a:stretch>
            <a:fillRect/>
          </a:stretch>
        </p:blipFill>
        <p:spPr>
          <a:xfrm>
            <a:off x="3940629" y="984781"/>
            <a:ext cx="5237360" cy="3495368"/>
          </a:xfrm>
          <a:prstGeom prst="rect">
            <a:avLst/>
          </a:prstGeom>
        </p:spPr>
      </p:pic>
      <p:sp>
        <p:nvSpPr>
          <p:cNvPr id="361" name="Google Shape;361;p40"/>
          <p:cNvSpPr txBox="1">
            <a:spLocks noGrp="1"/>
          </p:cNvSpPr>
          <p:nvPr>
            <p:ph type="ctrTitle" idx="8"/>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a:t>
            </a:r>
            <a:endParaRPr dirty="0">
              <a:solidFill>
                <a:srgbClr val="FFFFFF"/>
              </a:solidFill>
            </a:endParaRPr>
          </a:p>
        </p:txBody>
      </p:sp>
      <p:sp>
        <p:nvSpPr>
          <p:cNvPr id="363" name="Google Shape;363;p40"/>
          <p:cNvSpPr txBox="1">
            <a:spLocks noGrp="1"/>
          </p:cNvSpPr>
          <p:nvPr>
            <p:ph type="subTitle" idx="2"/>
          </p:nvPr>
        </p:nvSpPr>
        <p:spPr>
          <a:xfrm>
            <a:off x="4215521" y="1670404"/>
            <a:ext cx="2218650" cy="2947316"/>
          </a:xfrm>
          <a:prstGeom prst="rect">
            <a:avLst/>
          </a:prstGeom>
        </p:spPr>
        <p:txBody>
          <a:bodyPr spcFirstLastPara="1" wrap="square" lIns="91425" tIns="91425" rIns="91425" bIns="91425" anchor="t" anchorCtr="0">
            <a:noAutofit/>
          </a:bodyPr>
          <a:lstStyle/>
          <a:p>
            <a:pPr marL="171450" indent="-171450" algn="l">
              <a:spcAft>
                <a:spcPts val="400"/>
              </a:spcAft>
              <a:buFont typeface="Arial" panose="020B0604020202020204" pitchFamily="34" charset="0"/>
              <a:buChar char="•"/>
            </a:pPr>
            <a:r>
              <a:rPr lang="en-US" dirty="0"/>
              <a:t>Local storage usage. String only, so large data needed to be </a:t>
            </a:r>
            <a:r>
              <a:rPr lang="en-US" dirty="0" err="1"/>
              <a:t>stringified</a:t>
            </a:r>
            <a:r>
              <a:rPr lang="en-US" dirty="0"/>
              <a:t> and parsed. </a:t>
            </a:r>
          </a:p>
          <a:p>
            <a:pPr marL="171450" indent="-171450" algn="l">
              <a:spcAft>
                <a:spcPts val="400"/>
              </a:spcAft>
              <a:buFont typeface="Arial" panose="020B0604020202020204" pitchFamily="34" charset="0"/>
              <a:buChar char="•"/>
            </a:pPr>
            <a:r>
              <a:rPr lang="en-US" dirty="0"/>
              <a:t>Calling DB when necessary, using local storage for larger data (recipe results).</a:t>
            </a:r>
          </a:p>
          <a:p>
            <a:pPr marL="171450" indent="-171450" algn="l">
              <a:spcAft>
                <a:spcPts val="400"/>
              </a:spcAft>
              <a:buFont typeface="Arial" panose="020B0604020202020204" pitchFamily="34" charset="0"/>
              <a:buChar char="•"/>
            </a:pPr>
            <a:r>
              <a:rPr lang="en-US" dirty="0"/>
              <a:t>Material UI autocomplete- clearing the components after adding.</a:t>
            </a:r>
          </a:p>
          <a:p>
            <a:pPr marL="171450" indent="-171450" algn="l">
              <a:spcAft>
                <a:spcPts val="400"/>
              </a:spcAft>
              <a:buFont typeface="Arial" panose="020B0604020202020204" pitchFamily="34" charset="0"/>
              <a:buChar char="•"/>
            </a:pPr>
            <a:r>
              <a:rPr lang="en-US" dirty="0"/>
              <a:t>Filtering ingredients after adding, so as no duplicates were added. </a:t>
            </a:r>
          </a:p>
          <a:p>
            <a:pPr marL="171450" indent="-171450" algn="l">
              <a:spcAft>
                <a:spcPts val="400"/>
              </a:spcAft>
              <a:buFont typeface="Arial" panose="020B0604020202020204" pitchFamily="34" charset="0"/>
              <a:buChar char="•"/>
            </a:pPr>
            <a:r>
              <a:rPr lang="en-US" dirty="0"/>
              <a:t>JWT in cookie not being held in browser in deployment.</a:t>
            </a:r>
          </a:p>
          <a:p>
            <a:pPr marL="171450" indent="-171450" algn="l">
              <a:spcAft>
                <a:spcPts val="400"/>
              </a:spcAft>
              <a:buFont typeface="Arial" panose="020B0604020202020204" pitchFamily="34" charset="0"/>
              <a:buChar char="•"/>
            </a:pPr>
            <a:r>
              <a:rPr lang="en-US" dirty="0" err="1"/>
              <a:t>Formik</a:t>
            </a:r>
            <a:r>
              <a:rPr lang="en-US" dirty="0"/>
              <a:t> used for initial forms but does not support image upload or checkboxes by default, inconsistency in forms. </a:t>
            </a:r>
          </a:p>
        </p:txBody>
      </p:sp>
      <p:sp>
        <p:nvSpPr>
          <p:cNvPr id="366" name="Google Shape;366;p40"/>
          <p:cNvSpPr txBox="1">
            <a:spLocks noGrp="1"/>
          </p:cNvSpPr>
          <p:nvPr>
            <p:ph type="subTitle" idx="1"/>
          </p:nvPr>
        </p:nvSpPr>
        <p:spPr>
          <a:xfrm>
            <a:off x="712227" y="1620064"/>
            <a:ext cx="2252940" cy="3271975"/>
          </a:xfrm>
          <a:prstGeom prst="rect">
            <a:avLst/>
          </a:prstGeom>
        </p:spPr>
        <p:txBody>
          <a:bodyPr spcFirstLastPara="1" wrap="square" lIns="91425" tIns="91425" rIns="91425" bIns="91425" anchor="t" anchorCtr="0">
            <a:noAutofit/>
          </a:bodyPr>
          <a:lstStyle/>
          <a:p>
            <a:pPr marL="171450" indent="-171450" algn="l">
              <a:spcAft>
                <a:spcPts val="400"/>
              </a:spcAft>
              <a:buFont typeface="Arial" panose="020B0604020202020204" pitchFamily="34" charset="0"/>
              <a:buChar char="•"/>
            </a:pPr>
            <a:r>
              <a:rPr lang="en" dirty="0"/>
              <a:t>JWT as auth in cookie.</a:t>
            </a:r>
          </a:p>
          <a:p>
            <a:pPr marL="171450" indent="-171450" algn="l">
              <a:spcAft>
                <a:spcPts val="400"/>
              </a:spcAft>
              <a:buFont typeface="Arial" panose="020B0604020202020204" pitchFamily="34" charset="0"/>
              <a:buChar char="•"/>
            </a:pPr>
            <a:r>
              <a:rPr lang="en-US" dirty="0"/>
              <a:t>Persisting cookies in test files.</a:t>
            </a:r>
          </a:p>
          <a:p>
            <a:pPr marL="171450" indent="-171450" algn="l">
              <a:spcAft>
                <a:spcPts val="400"/>
              </a:spcAft>
              <a:buFont typeface="Arial" panose="020B0604020202020204" pitchFamily="34" charset="0"/>
              <a:buChar char="•"/>
            </a:pPr>
            <a:r>
              <a:rPr lang="en-US" dirty="0"/>
              <a:t>Validation (</a:t>
            </a:r>
            <a:r>
              <a:rPr lang="en-US" dirty="0" err="1"/>
              <a:t>eg.</a:t>
            </a:r>
            <a:r>
              <a:rPr lang="en-US" dirty="0"/>
              <a:t> email and username on sign up) Express-validator solved this. </a:t>
            </a:r>
          </a:p>
          <a:p>
            <a:pPr marL="171450" indent="-171450" algn="l">
              <a:spcAft>
                <a:spcPts val="400"/>
              </a:spcAft>
              <a:buFont typeface="Arial" panose="020B0604020202020204" pitchFamily="34" charset="0"/>
              <a:buChar char="•"/>
            </a:pPr>
            <a:r>
              <a:rPr lang="en-US" dirty="0"/>
              <a:t>Search options with </a:t>
            </a:r>
            <a:r>
              <a:rPr lang="en-US" dirty="0" err="1"/>
              <a:t>Spoonacular</a:t>
            </a:r>
            <a:r>
              <a:rPr lang="en-US" dirty="0"/>
              <a:t> API, we wanted results from both so we combined. </a:t>
            </a:r>
          </a:p>
          <a:p>
            <a:pPr marL="171450" indent="-171450" algn="l">
              <a:spcAft>
                <a:spcPts val="400"/>
              </a:spcAft>
              <a:buFont typeface="Arial" panose="020B0604020202020204" pitchFamily="34" charset="0"/>
              <a:buChar char="•"/>
            </a:pPr>
            <a:r>
              <a:rPr lang="en-US" dirty="0"/>
              <a:t>Adjusted preferences due to payment tiers.</a:t>
            </a:r>
          </a:p>
          <a:p>
            <a:pPr marL="171450" indent="-171450" algn="l">
              <a:spcAft>
                <a:spcPts val="400"/>
              </a:spcAft>
              <a:buFont typeface="Arial" panose="020B0604020202020204" pitchFamily="34" charset="0"/>
              <a:buChar char="•"/>
            </a:pPr>
            <a:r>
              <a:rPr lang="en-US" dirty="0"/>
              <a:t>Correct DB find and update so that data was no override. Find by ID and update did this.  </a:t>
            </a:r>
          </a:p>
        </p:txBody>
      </p:sp>
      <p:sp>
        <p:nvSpPr>
          <p:cNvPr id="367" name="Google Shape;367;p40"/>
          <p:cNvSpPr txBox="1">
            <a:spLocks noGrp="1"/>
          </p:cNvSpPr>
          <p:nvPr>
            <p:ph type="ctrTitle" idx="3"/>
          </p:nvPr>
        </p:nvSpPr>
        <p:spPr>
          <a:xfrm>
            <a:off x="3814871" y="1299424"/>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Client</a:t>
            </a:r>
            <a:endParaRPr dirty="0"/>
          </a:p>
        </p:txBody>
      </p:sp>
      <p:sp>
        <p:nvSpPr>
          <p:cNvPr id="368" name="Google Shape;368;p40"/>
          <p:cNvSpPr txBox="1">
            <a:spLocks noGrp="1"/>
          </p:cNvSpPr>
          <p:nvPr>
            <p:ph type="ctrTitle"/>
          </p:nvPr>
        </p:nvSpPr>
        <p:spPr>
          <a:xfrm>
            <a:off x="318524" y="1281525"/>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Server</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 name="Picture 2" descr="A cutting board with vegetables and a knife&#10;&#10;Description automatically generated with low confidence">
            <a:extLst>
              <a:ext uri="{FF2B5EF4-FFF2-40B4-BE49-F238E27FC236}">
                <a16:creationId xmlns:a16="http://schemas.microsoft.com/office/drawing/2014/main" id="{AA22F017-A5DD-9246-8C2D-315F68E067DB}"/>
              </a:ext>
            </a:extLst>
          </p:cNvPr>
          <p:cNvPicPr>
            <a:picLocks noChangeAspect="1"/>
          </p:cNvPicPr>
          <p:nvPr/>
        </p:nvPicPr>
        <p:blipFill rotWithShape="1">
          <a:blip r:embed="rId3">
            <a:alphaModFix amt="89000"/>
          </a:blip>
          <a:srcRect t="42827" b="33203"/>
          <a:stretch/>
        </p:blipFill>
        <p:spPr>
          <a:xfrm>
            <a:off x="0" y="1287243"/>
            <a:ext cx="9449090" cy="2264933"/>
          </a:xfrm>
          <a:prstGeom prst="rect">
            <a:avLst/>
          </a:prstGeom>
        </p:spPr>
      </p:pic>
      <p:sp>
        <p:nvSpPr>
          <p:cNvPr id="375" name="Google Shape;375;p41"/>
          <p:cNvSpPr txBox="1">
            <a:spLocks noGrp="1"/>
          </p:cNvSpPr>
          <p:nvPr>
            <p:ph type="ctrTitle" idx="6"/>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Reviews</a:t>
            </a:r>
            <a:endParaRPr>
              <a:solidFill>
                <a:srgbClr val="073763"/>
              </a:solidFill>
            </a:endParaRPr>
          </a:p>
        </p:txBody>
      </p:sp>
      <p:sp>
        <p:nvSpPr>
          <p:cNvPr id="377" name="Google Shape;377;p41"/>
          <p:cNvSpPr txBox="1">
            <a:spLocks noGrp="1"/>
          </p:cNvSpPr>
          <p:nvPr>
            <p:ph type="subTitle" idx="4"/>
          </p:nvPr>
        </p:nvSpPr>
        <p:spPr>
          <a:xfrm>
            <a:off x="6320500"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recipes are really simple, not too complex!”</a:t>
            </a:r>
            <a:endParaRPr dirty="0"/>
          </a:p>
          <a:p>
            <a:pPr marL="0" lvl="0" indent="0" algn="l" rtl="0">
              <a:spcBef>
                <a:spcPts val="0"/>
              </a:spcBef>
              <a:spcAft>
                <a:spcPts val="0"/>
              </a:spcAft>
              <a:buNone/>
            </a:pPr>
            <a:endParaRPr dirty="0"/>
          </a:p>
        </p:txBody>
      </p:sp>
      <p:sp>
        <p:nvSpPr>
          <p:cNvPr id="378" name="Google Shape;378;p41"/>
          <p:cNvSpPr txBox="1">
            <a:spLocks noGrp="1"/>
          </p:cNvSpPr>
          <p:nvPr>
            <p:ph type="ctrTitle" idx="5"/>
          </p:nvPr>
        </p:nvSpPr>
        <p:spPr>
          <a:xfrm>
            <a:off x="6320500"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a:t>
            </a:r>
            <a:r>
              <a:rPr lang="en" dirty="0"/>
              <a:t>Wayne</a:t>
            </a:r>
            <a:endParaRPr dirty="0"/>
          </a:p>
        </p:txBody>
      </p:sp>
      <p:sp>
        <p:nvSpPr>
          <p:cNvPr id="379" name="Google Shape;379;p41"/>
          <p:cNvSpPr txBox="1">
            <a:spLocks noGrp="1"/>
          </p:cNvSpPr>
          <p:nvPr>
            <p:ph type="subTitle" idx="1"/>
          </p:nvPr>
        </p:nvSpPr>
        <p:spPr>
          <a:xfrm>
            <a:off x="987750"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app has given me so many recipes with eggs! The sky </a:t>
            </a:r>
            <a:r>
              <a:rPr lang="en-AU" dirty="0"/>
              <a:t>is the limit!</a:t>
            </a:r>
            <a:r>
              <a:rPr lang="en" dirty="0"/>
              <a:t>”</a:t>
            </a:r>
            <a:endParaRPr dirty="0"/>
          </a:p>
        </p:txBody>
      </p:sp>
      <p:sp>
        <p:nvSpPr>
          <p:cNvPr id="380" name="Google Shape;380;p41"/>
          <p:cNvSpPr txBox="1">
            <a:spLocks noGrp="1"/>
          </p:cNvSpPr>
          <p:nvPr>
            <p:ph type="subTitle" idx="2"/>
          </p:nvPr>
        </p:nvSpPr>
        <p:spPr>
          <a:xfrm>
            <a:off x="3674163"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really like the section that tells me which ingredients I have!” </a:t>
            </a:r>
            <a:endParaRPr dirty="0"/>
          </a:p>
        </p:txBody>
      </p:sp>
      <p:sp>
        <p:nvSpPr>
          <p:cNvPr id="381" name="Google Shape;381;p41"/>
          <p:cNvSpPr txBox="1">
            <a:spLocks noGrp="1"/>
          </p:cNvSpPr>
          <p:nvPr>
            <p:ph type="ctrTitle"/>
          </p:nvPr>
        </p:nvSpPr>
        <p:spPr>
          <a:xfrm>
            <a:off x="987750"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a:t>
            </a:r>
            <a:r>
              <a:rPr lang="en" dirty="0"/>
              <a:t>Bez</a:t>
            </a:r>
            <a:endParaRPr dirty="0"/>
          </a:p>
        </p:txBody>
      </p:sp>
      <p:sp>
        <p:nvSpPr>
          <p:cNvPr id="382" name="Google Shape;382;p41"/>
          <p:cNvSpPr txBox="1">
            <a:spLocks noGrp="1"/>
          </p:cNvSpPr>
          <p:nvPr>
            <p:ph type="ctrTitle" idx="3"/>
          </p:nvPr>
        </p:nvSpPr>
        <p:spPr>
          <a:xfrm>
            <a:off x="3674163"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—Sarah</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0"/>
        <p:cNvGrpSpPr/>
        <p:nvPr/>
      </p:nvGrpSpPr>
      <p:grpSpPr>
        <a:xfrm>
          <a:off x="0" y="0"/>
          <a:ext cx="0" cy="0"/>
          <a:chOff x="0" y="0"/>
          <a:chExt cx="0" cy="0"/>
        </a:xfrm>
      </p:grpSpPr>
      <p:sp>
        <p:nvSpPr>
          <p:cNvPr id="912" name="Google Shape;912;p53"/>
          <p:cNvSpPr txBox="1">
            <a:spLocks noGrp="1"/>
          </p:cNvSpPr>
          <p:nvPr>
            <p:ph type="subTitle" idx="1"/>
          </p:nvPr>
        </p:nvSpPr>
        <p:spPr>
          <a:xfrm>
            <a:off x="617947" y="2116050"/>
            <a:ext cx="2515500" cy="115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latin typeface="Barlow Medium"/>
                <a:ea typeface="Barlow Medium"/>
                <a:cs typeface="Barlow Medium"/>
                <a:sym typeface="Barlow Medium"/>
              </a:rPr>
              <a:t>Does anyone have any questions?</a:t>
            </a:r>
            <a:endParaRPr dirty="0">
              <a:latin typeface="Barlow Medium"/>
              <a:ea typeface="Barlow Medium"/>
              <a:cs typeface="Barlow Medium"/>
              <a:sym typeface="Barlow Medium"/>
            </a:endParaRPr>
          </a:p>
        </p:txBody>
      </p:sp>
      <p:sp>
        <p:nvSpPr>
          <p:cNvPr id="913" name="Google Shape;913;p53"/>
          <p:cNvSpPr txBox="1">
            <a:spLocks noGrp="1"/>
          </p:cNvSpPr>
          <p:nvPr>
            <p:ph type="ctrTitle"/>
          </p:nvPr>
        </p:nvSpPr>
        <p:spPr>
          <a:xfrm>
            <a:off x="617950" y="1395676"/>
            <a:ext cx="3299142" cy="68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pic>
        <p:nvPicPr>
          <p:cNvPr id="3" name="Picture 2" descr="A cutting board with vegetables and a knife&#10;&#10;Description automatically generated with low confidence">
            <a:extLst>
              <a:ext uri="{FF2B5EF4-FFF2-40B4-BE49-F238E27FC236}">
                <a16:creationId xmlns:a16="http://schemas.microsoft.com/office/drawing/2014/main" id="{9BC2F0C4-48BA-E349-96F6-1BE9CB659579}"/>
              </a:ext>
            </a:extLst>
          </p:cNvPr>
          <p:cNvPicPr>
            <a:picLocks noChangeAspect="1"/>
          </p:cNvPicPr>
          <p:nvPr/>
        </p:nvPicPr>
        <p:blipFill>
          <a:blip r:embed="rId3"/>
          <a:stretch>
            <a:fillRect/>
          </a:stretch>
        </p:blipFill>
        <p:spPr>
          <a:xfrm>
            <a:off x="5336522" y="339937"/>
            <a:ext cx="4238368" cy="42383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28"/>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63" name="Google Shape;163;p28"/>
          <p:cNvSpPr txBox="1">
            <a:spLocks noGrp="1"/>
          </p:cNvSpPr>
          <p:nvPr>
            <p:ph type="subTitle" idx="1"/>
          </p:nvPr>
        </p:nvSpPr>
        <p:spPr>
          <a:xfrm flipH="1">
            <a:off x="5097072" y="1287810"/>
            <a:ext cx="2631000" cy="3455331"/>
          </a:xfrm>
          <a:prstGeom prst="rect">
            <a:avLst/>
          </a:prstGeom>
        </p:spPr>
        <p:txBody>
          <a:bodyPr spcFirstLastPara="1" wrap="square" lIns="91425" tIns="91425" rIns="91425" bIns="91425" anchor="ctr" anchorCtr="0">
            <a:noAutofit/>
          </a:bodyPr>
          <a:lstStyle/>
          <a:p>
            <a:pPr marL="0" lvl="0" indent="0"/>
            <a:r>
              <a:rPr lang="en-AU" dirty="0"/>
              <a:t>The idea for </a:t>
            </a:r>
            <a:r>
              <a:rPr lang="en-AU" dirty="0" err="1"/>
              <a:t>FridgeMate</a:t>
            </a:r>
            <a:r>
              <a:rPr lang="en-AU" dirty="0"/>
              <a:t> stemmed from the situation of the first Australian lockdown of </a:t>
            </a:r>
            <a:r>
              <a:rPr lang="en-AU" dirty="0" err="1"/>
              <a:t>Covid</a:t>
            </a:r>
            <a:r>
              <a:rPr lang="en-AU" dirty="0"/>
              <a:t>, in which stores sold out of a lot of popular and favourite grocery items of customers. An application such as this means users can input the ingredients they have currently at home and recipes including these ingredients will be displayed. The overall goal of this application is a search application based on user ingredient lists, with the ability to save those recipes, rate and review recipes.</a:t>
            </a:r>
            <a:endParaRPr dirty="0"/>
          </a:p>
        </p:txBody>
      </p:sp>
      <p:sp>
        <p:nvSpPr>
          <p:cNvPr id="164" name="Google Shape;164;p28"/>
          <p:cNvSpPr txBox="1">
            <a:spLocks noGrp="1"/>
          </p:cNvSpPr>
          <p:nvPr>
            <p:ph type="subTitle" idx="2"/>
          </p:nvPr>
        </p:nvSpPr>
        <p:spPr>
          <a:xfrm flipH="1">
            <a:off x="5097072" y="814710"/>
            <a:ext cx="2631000" cy="7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solidFill>
                  <a:srgbClr val="3E7208"/>
                </a:solidFill>
              </a:rPr>
              <a:t>FridgeMate</a:t>
            </a:r>
            <a:endParaRPr dirty="0">
              <a:solidFill>
                <a:srgbClr val="3E7208"/>
              </a:solidFill>
            </a:endParaRPr>
          </a:p>
        </p:txBody>
      </p:sp>
      <p:pic>
        <p:nvPicPr>
          <p:cNvPr id="3" name="Picture 2" descr="A picture containing ground, wooden, meal, vegetable&#10;&#10;Description automatically generated">
            <a:extLst>
              <a:ext uri="{FF2B5EF4-FFF2-40B4-BE49-F238E27FC236}">
                <a16:creationId xmlns:a16="http://schemas.microsoft.com/office/drawing/2014/main" id="{77D23613-FDE0-6847-8C05-441BFDD55569}"/>
              </a:ext>
            </a:extLst>
          </p:cNvPr>
          <p:cNvPicPr>
            <a:picLocks noChangeAspect="1"/>
          </p:cNvPicPr>
          <p:nvPr/>
        </p:nvPicPr>
        <p:blipFill>
          <a:blip r:embed="rId3"/>
          <a:stretch>
            <a:fillRect/>
          </a:stretch>
        </p:blipFill>
        <p:spPr>
          <a:xfrm>
            <a:off x="604672" y="1297844"/>
            <a:ext cx="4210990" cy="28657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3"/>
        <p:cNvGrpSpPr/>
        <p:nvPr/>
      </p:nvGrpSpPr>
      <p:grpSpPr>
        <a:xfrm>
          <a:off x="0" y="0"/>
          <a:ext cx="0" cy="0"/>
          <a:chOff x="0" y="0"/>
          <a:chExt cx="0" cy="0"/>
        </a:xfrm>
      </p:grpSpPr>
      <p:sp>
        <p:nvSpPr>
          <p:cNvPr id="194" name="Google Shape;194;p30"/>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97" name="Google Shape;197;p30"/>
          <p:cNvSpPr txBox="1"/>
          <p:nvPr/>
        </p:nvSpPr>
        <p:spPr>
          <a:xfrm>
            <a:off x="4686258" y="3488228"/>
            <a:ext cx="21861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Barlow Light"/>
                <a:ea typeface="Barlow Light"/>
                <a:cs typeface="Barlow Light"/>
                <a:sym typeface="Barlow Light"/>
              </a:rPr>
              <a:t>Back-End Development</a:t>
            </a:r>
          </a:p>
          <a:p>
            <a:pPr marL="0" lvl="0" indent="0" algn="l" rtl="0">
              <a:spcBef>
                <a:spcPts val="0"/>
              </a:spcBef>
              <a:spcAft>
                <a:spcPts val="0"/>
              </a:spcAft>
              <a:buNone/>
            </a:pPr>
            <a:r>
              <a:rPr lang="en" sz="1000" dirty="0">
                <a:solidFill>
                  <a:schemeClr val="dk1"/>
                </a:solidFill>
                <a:latin typeface="Barlow Light"/>
                <a:ea typeface="Barlow Light"/>
                <a:cs typeface="Barlow Light"/>
                <a:sym typeface="Barlow Light"/>
              </a:rPr>
              <a:t>@</a:t>
            </a:r>
            <a:r>
              <a:rPr lang="en" sz="1000" dirty="0" err="1">
                <a:solidFill>
                  <a:schemeClr val="dk1"/>
                </a:solidFill>
                <a:latin typeface="Barlow Light"/>
                <a:ea typeface="Barlow Light"/>
                <a:cs typeface="Barlow Light"/>
                <a:sym typeface="Barlow Light"/>
              </a:rPr>
              <a:t>theartydev</a:t>
            </a:r>
            <a:endParaRPr sz="1000" dirty="0">
              <a:solidFill>
                <a:schemeClr val="dk1"/>
              </a:solidFill>
              <a:latin typeface="Barlow Light"/>
              <a:ea typeface="Barlow Light"/>
              <a:cs typeface="Barlow Light"/>
              <a:sym typeface="Barlow Light"/>
            </a:endParaRPr>
          </a:p>
        </p:txBody>
      </p:sp>
      <p:sp>
        <p:nvSpPr>
          <p:cNvPr id="198" name="Google Shape;198;p30"/>
          <p:cNvSpPr txBox="1"/>
          <p:nvPr/>
        </p:nvSpPr>
        <p:spPr>
          <a:xfrm>
            <a:off x="2847975" y="1148725"/>
            <a:ext cx="1605900" cy="56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rgbClr val="3E7208"/>
                </a:solidFill>
                <a:latin typeface="Work Sans"/>
                <a:ea typeface="Work Sans"/>
                <a:cs typeface="Work Sans"/>
                <a:sym typeface="Work Sans"/>
              </a:rPr>
              <a:t>Adrienne Smith</a:t>
            </a:r>
          </a:p>
          <a:p>
            <a:pPr marL="0" lvl="0" indent="0" algn="r" rtl="0">
              <a:spcBef>
                <a:spcPts val="0"/>
              </a:spcBef>
              <a:spcAft>
                <a:spcPts val="0"/>
              </a:spcAft>
              <a:buNone/>
            </a:pPr>
            <a:endParaRPr sz="1600" b="1" dirty="0">
              <a:solidFill>
                <a:srgbClr val="3E7208"/>
              </a:solidFill>
              <a:latin typeface="Work Sans"/>
              <a:ea typeface="Work Sans"/>
              <a:cs typeface="Work Sans"/>
              <a:sym typeface="Work Sans"/>
            </a:endParaRPr>
          </a:p>
        </p:txBody>
      </p:sp>
      <p:sp>
        <p:nvSpPr>
          <p:cNvPr id="199" name="Google Shape;199;p30"/>
          <p:cNvSpPr txBox="1"/>
          <p:nvPr/>
        </p:nvSpPr>
        <p:spPr>
          <a:xfrm>
            <a:off x="4686251" y="2930975"/>
            <a:ext cx="1131270" cy="5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3E7208"/>
                </a:solidFill>
                <a:latin typeface="Work Sans"/>
                <a:ea typeface="Work Sans"/>
                <a:cs typeface="Work Sans"/>
                <a:sym typeface="Work Sans"/>
              </a:rPr>
              <a:t>Shelby El-rassi</a:t>
            </a:r>
            <a:endParaRPr sz="1600" b="1" dirty="0">
              <a:solidFill>
                <a:srgbClr val="3E7208"/>
              </a:solidFill>
              <a:latin typeface="Work Sans"/>
              <a:ea typeface="Work Sans"/>
              <a:cs typeface="Work Sans"/>
              <a:sym typeface="Work Sans"/>
            </a:endParaRPr>
          </a:p>
        </p:txBody>
      </p:sp>
      <p:sp>
        <p:nvSpPr>
          <p:cNvPr id="200" name="Google Shape;200;p30"/>
          <p:cNvSpPr txBox="1"/>
          <p:nvPr/>
        </p:nvSpPr>
        <p:spPr>
          <a:xfrm>
            <a:off x="2890856" y="1740008"/>
            <a:ext cx="1605900" cy="412525"/>
          </a:xfrm>
          <a:prstGeom prst="rect">
            <a:avLst/>
          </a:prstGeom>
          <a:noFill/>
          <a:ln>
            <a:noFill/>
          </a:ln>
        </p:spPr>
        <p:txBody>
          <a:bodyPr spcFirstLastPara="1" wrap="square" lIns="91425" tIns="91425" rIns="91425" bIns="91425" anchor="t" anchorCtr="0">
            <a:noAutofit/>
          </a:bodyPr>
          <a:lstStyle/>
          <a:p>
            <a:pPr lvl="0" algn="r"/>
            <a:r>
              <a:rPr lang="en-AU" sz="1000" dirty="0">
                <a:solidFill>
                  <a:schemeClr val="dk1"/>
                </a:solidFill>
                <a:latin typeface="Barlow Light"/>
                <a:ea typeface="Barlow Light"/>
                <a:cs typeface="Barlow Light"/>
                <a:sym typeface="Barlow Light"/>
              </a:rPr>
              <a:t>Front-End </a:t>
            </a:r>
            <a:r>
              <a:rPr lang="en" sz="1000" dirty="0">
                <a:solidFill>
                  <a:schemeClr val="dk1"/>
                </a:solidFill>
                <a:latin typeface="Barlow Light"/>
                <a:ea typeface="Barlow Light"/>
                <a:cs typeface="Barlow Light"/>
                <a:sym typeface="Barlow Light"/>
              </a:rPr>
              <a:t>Development</a:t>
            </a:r>
            <a:endParaRPr lang="en-AU" sz="1000" dirty="0">
              <a:solidFill>
                <a:schemeClr val="dk1"/>
              </a:solidFill>
              <a:latin typeface="Barlow Light"/>
              <a:ea typeface="Barlow Light"/>
              <a:cs typeface="Barlow Light"/>
              <a:sym typeface="Barlow Light"/>
            </a:endParaRPr>
          </a:p>
          <a:p>
            <a:pPr lvl="0" algn="r"/>
            <a:r>
              <a:rPr lang="en-AU" sz="1000" dirty="0">
                <a:solidFill>
                  <a:schemeClr val="dk1"/>
                </a:solidFill>
                <a:latin typeface="Barlow Light"/>
                <a:ea typeface="Barlow Light"/>
                <a:cs typeface="Barlow Light"/>
                <a:sym typeface="Barlow Light"/>
              </a:rPr>
              <a:t>@</a:t>
            </a:r>
            <a:r>
              <a:rPr lang="en-AU" sz="1000" dirty="0" err="1">
                <a:solidFill>
                  <a:schemeClr val="dk1"/>
                </a:solidFill>
                <a:latin typeface="Barlow Light"/>
                <a:ea typeface="Barlow Light"/>
                <a:cs typeface="Barlow Light"/>
                <a:sym typeface="Barlow Light"/>
              </a:rPr>
              <a:t>Adrienne_es</a:t>
            </a:r>
            <a:endParaRPr lang="en-AU" sz="1000" dirty="0">
              <a:solidFill>
                <a:schemeClr val="dk1"/>
              </a:solidFill>
              <a:latin typeface="Barlow Light"/>
              <a:ea typeface="Barlow Light"/>
              <a:cs typeface="Barlow Light"/>
              <a:sym typeface="Barlow Light"/>
            </a:endParaRPr>
          </a:p>
        </p:txBody>
      </p:sp>
      <p:grpSp>
        <p:nvGrpSpPr>
          <p:cNvPr id="30" name="Google Shape;6174;p63">
            <a:extLst>
              <a:ext uri="{FF2B5EF4-FFF2-40B4-BE49-F238E27FC236}">
                <a16:creationId xmlns:a16="http://schemas.microsoft.com/office/drawing/2014/main" id="{793C8537-DA3B-CD42-A5BC-77FC29C56301}"/>
              </a:ext>
            </a:extLst>
          </p:cNvPr>
          <p:cNvGrpSpPr/>
          <p:nvPr/>
        </p:nvGrpSpPr>
        <p:grpSpPr>
          <a:xfrm>
            <a:off x="3308629" y="2519840"/>
            <a:ext cx="923260" cy="1292188"/>
            <a:chOff x="6255238" y="2412249"/>
            <a:chExt cx="271244" cy="360994"/>
          </a:xfrm>
        </p:grpSpPr>
        <p:sp>
          <p:nvSpPr>
            <p:cNvPr id="31" name="Google Shape;6175;p63">
              <a:extLst>
                <a:ext uri="{FF2B5EF4-FFF2-40B4-BE49-F238E27FC236}">
                  <a16:creationId xmlns:a16="http://schemas.microsoft.com/office/drawing/2014/main" id="{0D4E4D2B-F1D9-904A-A432-1460F77D625F}"/>
                </a:ext>
              </a:extLst>
            </p:cNvPr>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76;p63">
              <a:extLst>
                <a:ext uri="{FF2B5EF4-FFF2-40B4-BE49-F238E27FC236}">
                  <a16:creationId xmlns:a16="http://schemas.microsoft.com/office/drawing/2014/main" id="{1DB7B6C4-6BEC-214A-BCC6-E011ECAFD382}"/>
                </a:ext>
              </a:extLst>
            </p:cNvPr>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77;p63">
              <a:extLst>
                <a:ext uri="{FF2B5EF4-FFF2-40B4-BE49-F238E27FC236}">
                  <a16:creationId xmlns:a16="http://schemas.microsoft.com/office/drawing/2014/main" id="{2DDA52D0-7F35-E64A-BFF3-01986C3AB74E}"/>
                </a:ext>
              </a:extLst>
            </p:cNvPr>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78;p63">
              <a:extLst>
                <a:ext uri="{FF2B5EF4-FFF2-40B4-BE49-F238E27FC236}">
                  <a16:creationId xmlns:a16="http://schemas.microsoft.com/office/drawing/2014/main" id="{15AECEF3-8B90-084A-8EDE-8E7D8747C695}"/>
                </a:ext>
              </a:extLst>
            </p:cNvPr>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79;p63">
              <a:extLst>
                <a:ext uri="{FF2B5EF4-FFF2-40B4-BE49-F238E27FC236}">
                  <a16:creationId xmlns:a16="http://schemas.microsoft.com/office/drawing/2014/main" id="{B7F20DC8-7E69-6A43-9B08-80CCADD2D035}"/>
                </a:ext>
              </a:extLst>
            </p:cNvPr>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80;p63">
              <a:extLst>
                <a:ext uri="{FF2B5EF4-FFF2-40B4-BE49-F238E27FC236}">
                  <a16:creationId xmlns:a16="http://schemas.microsoft.com/office/drawing/2014/main" id="{264020AB-A481-024F-BBA7-7F7DD5AD0FBC}"/>
                </a:ext>
              </a:extLst>
            </p:cNvPr>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379;p63">
            <a:extLst>
              <a:ext uri="{FF2B5EF4-FFF2-40B4-BE49-F238E27FC236}">
                <a16:creationId xmlns:a16="http://schemas.microsoft.com/office/drawing/2014/main" id="{6423D0F4-F897-F044-9796-AF07C4DA5BF0}"/>
              </a:ext>
            </a:extLst>
          </p:cNvPr>
          <p:cNvGrpSpPr/>
          <p:nvPr/>
        </p:nvGrpSpPr>
        <p:grpSpPr>
          <a:xfrm>
            <a:off x="4869162" y="849029"/>
            <a:ext cx="1131269" cy="1270639"/>
            <a:chOff x="5289631" y="1500214"/>
            <a:chExt cx="332355" cy="354974"/>
          </a:xfrm>
        </p:grpSpPr>
        <p:sp>
          <p:nvSpPr>
            <p:cNvPr id="38" name="Google Shape;6380;p63">
              <a:extLst>
                <a:ext uri="{FF2B5EF4-FFF2-40B4-BE49-F238E27FC236}">
                  <a16:creationId xmlns:a16="http://schemas.microsoft.com/office/drawing/2014/main" id="{52BF7BAF-1109-6443-B9C2-C31B55872FD6}"/>
                </a:ext>
              </a:extLst>
            </p:cNvPr>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381;p63">
              <a:extLst>
                <a:ext uri="{FF2B5EF4-FFF2-40B4-BE49-F238E27FC236}">
                  <a16:creationId xmlns:a16="http://schemas.microsoft.com/office/drawing/2014/main" id="{F672ADA0-B37C-F74D-A7DB-E39FFEB40B30}"/>
                </a:ext>
              </a:extLst>
            </p:cNvPr>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82;p63">
              <a:extLst>
                <a:ext uri="{FF2B5EF4-FFF2-40B4-BE49-F238E27FC236}">
                  <a16:creationId xmlns:a16="http://schemas.microsoft.com/office/drawing/2014/main" id="{27B085D3-9E06-F449-8ABF-DC698752DDD3}"/>
                </a:ext>
              </a:extLst>
            </p:cNvPr>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383;p63">
              <a:extLst>
                <a:ext uri="{FF2B5EF4-FFF2-40B4-BE49-F238E27FC236}">
                  <a16:creationId xmlns:a16="http://schemas.microsoft.com/office/drawing/2014/main" id="{79D46EA1-6E8B-1048-A3E3-FEE0EC82527E}"/>
                </a:ext>
              </a:extLst>
            </p:cNvPr>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384;p63">
              <a:extLst>
                <a:ext uri="{FF2B5EF4-FFF2-40B4-BE49-F238E27FC236}">
                  <a16:creationId xmlns:a16="http://schemas.microsoft.com/office/drawing/2014/main" id="{32DB207B-2011-1745-BD34-10DE79B0CBD8}"/>
                </a:ext>
              </a:extLst>
            </p:cNvPr>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385;p63">
              <a:extLst>
                <a:ext uri="{FF2B5EF4-FFF2-40B4-BE49-F238E27FC236}">
                  <a16:creationId xmlns:a16="http://schemas.microsoft.com/office/drawing/2014/main" id="{7B1ACDB6-72BB-6D49-853D-3553C4F0494B}"/>
                </a:ext>
              </a:extLst>
            </p:cNvPr>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8"/>
        <p:cNvGrpSpPr/>
        <p:nvPr/>
      </p:nvGrpSpPr>
      <p:grpSpPr>
        <a:xfrm>
          <a:off x="0" y="0"/>
          <a:ext cx="0" cy="0"/>
          <a:chOff x="0" y="0"/>
          <a:chExt cx="0" cy="0"/>
        </a:xfrm>
      </p:grpSpPr>
      <p:sp>
        <p:nvSpPr>
          <p:cNvPr id="170" name="Google Shape;170;p29"/>
          <p:cNvSpPr txBox="1">
            <a:spLocks noGrp="1"/>
          </p:cNvSpPr>
          <p:nvPr>
            <p:ph type="ctrTitle"/>
          </p:nvPr>
        </p:nvSpPr>
        <p:spPr>
          <a:xfrm>
            <a:off x="604672" y="504896"/>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Planning</a:t>
            </a:r>
            <a:endParaRPr dirty="0"/>
          </a:p>
        </p:txBody>
      </p:sp>
      <p:sp>
        <p:nvSpPr>
          <p:cNvPr id="171" name="Google Shape;171;p29"/>
          <p:cNvSpPr txBox="1">
            <a:spLocks noGrp="1"/>
          </p:cNvSpPr>
          <p:nvPr>
            <p:ph type="subTitle" idx="1"/>
          </p:nvPr>
        </p:nvSpPr>
        <p:spPr>
          <a:xfrm>
            <a:off x="604672" y="1167273"/>
            <a:ext cx="2884800" cy="3645795"/>
          </a:xfrm>
          <a:prstGeom prst="rect">
            <a:avLst/>
          </a:prstGeom>
        </p:spPr>
        <p:txBody>
          <a:bodyPr spcFirstLastPara="1" wrap="square" lIns="91425" tIns="91425" rIns="91425" bIns="91425" anchor="t" anchorCtr="0">
            <a:noAutofit/>
          </a:bodyPr>
          <a:lstStyle/>
          <a:p>
            <a:pPr marL="171450" lvl="0" indent="-171450">
              <a:spcAft>
                <a:spcPts val="400"/>
              </a:spcAft>
              <a:buFont typeface="Arial" panose="020B0604020202020204" pitchFamily="34" charset="0"/>
              <a:buChar char="•"/>
            </a:pPr>
            <a:r>
              <a:rPr lang="en-AU" sz="1000" dirty="0"/>
              <a:t>Agile format- setting weekly/fortnightly .</a:t>
            </a:r>
          </a:p>
          <a:p>
            <a:pPr marL="171450" lvl="0" indent="-171450">
              <a:spcAft>
                <a:spcPts val="400"/>
              </a:spcAft>
              <a:buFont typeface="Arial" panose="020B0604020202020204" pitchFamily="34" charset="0"/>
              <a:buChar char="•"/>
            </a:pPr>
            <a:r>
              <a:rPr lang="en-AU" sz="1000" dirty="0"/>
              <a:t>Trello formatted with core coloured cards RUBRIC, TESTING, SERVER, CLIENT. Housing our implementation plans.</a:t>
            </a:r>
          </a:p>
          <a:p>
            <a:pPr marL="171450" lvl="0" indent="-171450">
              <a:spcAft>
                <a:spcPts val="400"/>
              </a:spcAft>
              <a:buFont typeface="Arial" panose="020B0604020202020204" pitchFamily="34" charset="0"/>
              <a:buChar char="•"/>
            </a:pPr>
            <a:r>
              <a:rPr lang="en-AU" sz="1000" dirty="0"/>
              <a:t>Additional cards for DONE, CURRENTLY, REVISE, and SPRINTS.</a:t>
            </a:r>
          </a:p>
          <a:p>
            <a:pPr marL="171450" lvl="0" indent="-171450">
              <a:spcAft>
                <a:spcPts val="400"/>
              </a:spcAft>
              <a:buFont typeface="Arial" panose="020B0604020202020204" pitchFamily="34" charset="0"/>
              <a:buChar char="•"/>
            </a:pPr>
            <a:r>
              <a:rPr lang="en-AU" sz="1000" dirty="0"/>
              <a:t>Final card for DEVELOPMENT and PRODUCTION for last minute bugs and notes.</a:t>
            </a:r>
          </a:p>
          <a:p>
            <a:pPr marL="171450" lvl="0" indent="-171450">
              <a:spcAft>
                <a:spcPts val="400"/>
              </a:spcAft>
              <a:buFont typeface="Arial" panose="020B0604020202020204" pitchFamily="34" charset="0"/>
              <a:buChar char="•"/>
            </a:pPr>
            <a:r>
              <a:rPr lang="en-AU" sz="1000" dirty="0"/>
              <a:t>We formatted the SERVER and CLIENT cards with features.</a:t>
            </a:r>
          </a:p>
          <a:p>
            <a:pPr marL="171450" lvl="0" indent="-171450">
              <a:spcAft>
                <a:spcPts val="400"/>
              </a:spcAft>
              <a:buFont typeface="Arial" panose="020B0604020202020204" pitchFamily="34" charset="0"/>
              <a:buChar char="•"/>
            </a:pPr>
            <a:r>
              <a:rPr lang="en-AU" sz="1000" dirty="0"/>
              <a:t>Decided for the MVP product that Shelby would stick to the back-end and Adrienne on the front-end to ensure timeliness.</a:t>
            </a:r>
          </a:p>
          <a:p>
            <a:pPr marL="171450" lvl="0" indent="-171450">
              <a:spcAft>
                <a:spcPts val="400"/>
              </a:spcAft>
              <a:buFont typeface="Arial" panose="020B0604020202020204" pitchFamily="34" charset="0"/>
              <a:buChar char="•"/>
            </a:pPr>
            <a:r>
              <a:rPr lang="en-AU" sz="1000" dirty="0"/>
              <a:t>During the timeline, Shelby did start completing the client side styling code along with assisting with the integration of react and back-end, this allowed for Adrienne fully tackle the the client-side testing with cypress and main react code for the features.</a:t>
            </a:r>
            <a:endParaRPr sz="1000" dirty="0"/>
          </a:p>
        </p:txBody>
      </p:sp>
      <p:pic>
        <p:nvPicPr>
          <p:cNvPr id="3" name="Picture 2" descr="A picture containing indoor, dish&#10;&#10;Description automatically generated">
            <a:extLst>
              <a:ext uri="{FF2B5EF4-FFF2-40B4-BE49-F238E27FC236}">
                <a16:creationId xmlns:a16="http://schemas.microsoft.com/office/drawing/2014/main" id="{E94FAF7E-ED57-1944-BCD7-A035449E4834}"/>
              </a:ext>
            </a:extLst>
          </p:cNvPr>
          <p:cNvPicPr>
            <a:picLocks noChangeAspect="1"/>
          </p:cNvPicPr>
          <p:nvPr/>
        </p:nvPicPr>
        <p:blipFill>
          <a:blip r:embed="rId3"/>
          <a:stretch>
            <a:fillRect/>
          </a:stretch>
        </p:blipFill>
        <p:spPr>
          <a:xfrm>
            <a:off x="4380978" y="852561"/>
            <a:ext cx="3853044" cy="32087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2"/>
        <p:cNvGrpSpPr/>
        <p:nvPr/>
      </p:nvGrpSpPr>
      <p:grpSpPr>
        <a:xfrm>
          <a:off x="0" y="0"/>
          <a:ext cx="0" cy="0"/>
          <a:chOff x="0" y="0"/>
          <a:chExt cx="0" cy="0"/>
        </a:xfrm>
      </p:grpSpPr>
      <p:sp>
        <p:nvSpPr>
          <p:cNvPr id="143" name="Google Shape;143;p27"/>
          <p:cNvSpPr txBox="1">
            <a:spLocks noGrp="1"/>
          </p:cNvSpPr>
          <p:nvPr>
            <p:ph type="ctrTitle" idx="9"/>
          </p:nvPr>
        </p:nvSpPr>
        <p:spPr>
          <a:xfrm>
            <a:off x="723600" y="340204"/>
            <a:ext cx="7696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44" name="Google Shape;144;p27"/>
          <p:cNvSpPr txBox="1">
            <a:spLocks noGrp="1"/>
          </p:cNvSpPr>
          <p:nvPr>
            <p:ph type="subTitle" idx="14"/>
          </p:nvPr>
        </p:nvSpPr>
        <p:spPr>
          <a:xfrm>
            <a:off x="6397225"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What we faced along the way!</a:t>
            </a:r>
            <a:endParaRPr dirty="0"/>
          </a:p>
          <a:p>
            <a:pPr marL="0" lvl="0" indent="0" algn="l" rtl="0">
              <a:spcBef>
                <a:spcPts val="0"/>
              </a:spcBef>
              <a:spcAft>
                <a:spcPts val="0"/>
              </a:spcAft>
              <a:buNone/>
            </a:pPr>
            <a:endParaRPr dirty="0"/>
          </a:p>
        </p:txBody>
      </p:sp>
      <p:sp>
        <p:nvSpPr>
          <p:cNvPr id="145" name="Google Shape;145;p27"/>
          <p:cNvSpPr txBox="1">
            <a:spLocks noGrp="1"/>
          </p:cNvSpPr>
          <p:nvPr>
            <p:ph type="subTitle" idx="1"/>
          </p:nvPr>
        </p:nvSpPr>
        <p:spPr>
          <a:xfrm>
            <a:off x="1053500"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the app solves.</a:t>
            </a:r>
            <a:endParaRPr dirty="0"/>
          </a:p>
        </p:txBody>
      </p:sp>
      <p:sp>
        <p:nvSpPr>
          <p:cNvPr id="146" name="Google Shape;146;p27"/>
          <p:cNvSpPr txBox="1">
            <a:spLocks noGrp="1"/>
          </p:cNvSpPr>
          <p:nvPr>
            <p:ph type="subTitle" idx="4"/>
          </p:nvPr>
        </p:nvSpPr>
        <p:spPr>
          <a:xfrm>
            <a:off x="2834727"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and future along with the core function.</a:t>
            </a:r>
            <a:endParaRPr dirty="0"/>
          </a:p>
        </p:txBody>
      </p:sp>
      <p:sp>
        <p:nvSpPr>
          <p:cNvPr id="147" name="Google Shape;147;p27"/>
          <p:cNvSpPr txBox="1">
            <a:spLocks noGrp="1"/>
          </p:cNvSpPr>
          <p:nvPr>
            <p:ph type="subTitle" idx="7"/>
          </p:nvPr>
        </p:nvSpPr>
        <p:spPr>
          <a:xfrm>
            <a:off x="4707460"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See w</a:t>
            </a:r>
            <a:r>
              <a:rPr lang="en-AU" dirty="0"/>
              <a:t>ha</a:t>
            </a:r>
            <a:r>
              <a:rPr lang="en" dirty="0"/>
              <a:t>t the app can do!</a:t>
            </a:r>
            <a:endParaRPr dirty="0"/>
          </a:p>
        </p:txBody>
      </p:sp>
      <p:sp>
        <p:nvSpPr>
          <p:cNvPr id="148" name="Google Shape;148;p27"/>
          <p:cNvSpPr txBox="1">
            <a:spLocks noGrp="1"/>
          </p:cNvSpPr>
          <p:nvPr>
            <p:ph type="ctrTitle" idx="13"/>
          </p:nvPr>
        </p:nvSpPr>
        <p:spPr>
          <a:xfrm>
            <a:off x="6397224" y="1962450"/>
            <a:ext cx="2156572"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Challenges and Changes</a:t>
            </a:r>
            <a:endParaRPr sz="1100" dirty="0">
              <a:solidFill>
                <a:srgbClr val="3E7208"/>
              </a:solidFill>
            </a:endParaRPr>
          </a:p>
        </p:txBody>
      </p:sp>
      <p:sp>
        <p:nvSpPr>
          <p:cNvPr id="149" name="Google Shape;149;p27"/>
          <p:cNvSpPr txBox="1">
            <a:spLocks noGrp="1"/>
          </p:cNvSpPr>
          <p:nvPr>
            <p:ph type="ctrTitle"/>
          </p:nvPr>
        </p:nvSpPr>
        <p:spPr>
          <a:xfrm>
            <a:off x="1053500" y="1962450"/>
            <a:ext cx="1753800"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sz="1100" dirty="0">
                <a:solidFill>
                  <a:srgbClr val="3E7208"/>
                </a:solidFill>
              </a:rPr>
              <a:t>Problem &amp; Solution</a:t>
            </a:r>
            <a:endParaRPr sz="1100" dirty="0">
              <a:solidFill>
                <a:srgbClr val="3E7208"/>
              </a:solidFill>
            </a:endParaRPr>
          </a:p>
        </p:txBody>
      </p:sp>
      <p:sp>
        <p:nvSpPr>
          <p:cNvPr id="150" name="Google Shape;150;p27"/>
          <p:cNvSpPr txBox="1">
            <a:spLocks noGrp="1"/>
          </p:cNvSpPr>
          <p:nvPr>
            <p:ph type="title" idx="2"/>
          </p:nvPr>
        </p:nvSpPr>
        <p:spPr>
          <a:xfrm>
            <a:off x="1053498"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51" name="Google Shape;151;p27"/>
          <p:cNvSpPr txBox="1">
            <a:spLocks noGrp="1"/>
          </p:cNvSpPr>
          <p:nvPr>
            <p:ph type="ctrTitle" idx="3"/>
          </p:nvPr>
        </p:nvSpPr>
        <p:spPr>
          <a:xfrm>
            <a:off x="2834729" y="1962450"/>
            <a:ext cx="1936776"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Features &amp; Functionality</a:t>
            </a:r>
            <a:endParaRPr sz="1100" dirty="0">
              <a:solidFill>
                <a:srgbClr val="3E7208"/>
              </a:solidFill>
            </a:endParaRPr>
          </a:p>
        </p:txBody>
      </p:sp>
      <p:sp>
        <p:nvSpPr>
          <p:cNvPr id="152" name="Google Shape;152;p27"/>
          <p:cNvSpPr txBox="1">
            <a:spLocks noGrp="1"/>
          </p:cNvSpPr>
          <p:nvPr>
            <p:ph type="title" idx="5"/>
          </p:nvPr>
        </p:nvSpPr>
        <p:spPr>
          <a:xfrm>
            <a:off x="2834737"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53" name="Google Shape;153;p27"/>
          <p:cNvSpPr txBox="1">
            <a:spLocks noGrp="1"/>
          </p:cNvSpPr>
          <p:nvPr>
            <p:ph type="ctrTitle" idx="6"/>
          </p:nvPr>
        </p:nvSpPr>
        <p:spPr>
          <a:xfrm>
            <a:off x="4693740" y="1962450"/>
            <a:ext cx="1753800"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Demo</a:t>
            </a:r>
            <a:r>
              <a:rPr lang="en" sz="1100" dirty="0"/>
              <a:t> </a:t>
            </a:r>
            <a:endParaRPr sz="1100" dirty="0"/>
          </a:p>
        </p:txBody>
      </p:sp>
      <p:sp>
        <p:nvSpPr>
          <p:cNvPr id="154" name="Google Shape;154;p27"/>
          <p:cNvSpPr txBox="1">
            <a:spLocks noGrp="1"/>
          </p:cNvSpPr>
          <p:nvPr>
            <p:ph type="title" idx="8"/>
          </p:nvPr>
        </p:nvSpPr>
        <p:spPr>
          <a:xfrm>
            <a:off x="4615975"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55" name="Google Shape;155;p27"/>
          <p:cNvSpPr txBox="1">
            <a:spLocks noGrp="1"/>
          </p:cNvSpPr>
          <p:nvPr>
            <p:ph type="title" idx="15"/>
          </p:nvPr>
        </p:nvSpPr>
        <p:spPr>
          <a:xfrm>
            <a:off x="6397214"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3" name="Picture 2" descr="A picture containing food, vegetable, dish, salad&#10;&#10;Description automatically generated">
            <a:extLst>
              <a:ext uri="{FF2B5EF4-FFF2-40B4-BE49-F238E27FC236}">
                <a16:creationId xmlns:a16="http://schemas.microsoft.com/office/drawing/2014/main" id="{F3989063-7D2A-A941-90A6-EC743F747436}"/>
              </a:ext>
            </a:extLst>
          </p:cNvPr>
          <p:cNvPicPr>
            <a:picLocks noChangeAspect="1"/>
          </p:cNvPicPr>
          <p:nvPr/>
        </p:nvPicPr>
        <p:blipFill>
          <a:blip r:embed="rId3"/>
          <a:stretch>
            <a:fillRect/>
          </a:stretch>
        </p:blipFill>
        <p:spPr>
          <a:xfrm>
            <a:off x="95429" y="2742377"/>
            <a:ext cx="9041091" cy="59708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5" name="Google Shape;205;p31"/>
          <p:cNvCxnSpPr/>
          <p:nvPr/>
        </p:nvCxnSpPr>
        <p:spPr>
          <a:xfrm>
            <a:off x="7167275" y="2571750"/>
            <a:ext cx="4253100" cy="0"/>
          </a:xfrm>
          <a:prstGeom prst="straightConnector1">
            <a:avLst/>
          </a:prstGeom>
          <a:noFill/>
          <a:ln w="19050" cap="flat" cmpd="sng">
            <a:solidFill>
              <a:srgbClr val="3E7208"/>
            </a:solidFill>
            <a:prstDash val="solid"/>
            <a:round/>
            <a:headEnd type="none" w="med" len="med"/>
            <a:tailEnd type="none" w="med" len="med"/>
          </a:ln>
        </p:spPr>
      </p:cxnSp>
      <p:sp>
        <p:nvSpPr>
          <p:cNvPr id="206" name="Google Shape;206;p31"/>
          <p:cNvSpPr/>
          <p:nvPr/>
        </p:nvSpPr>
        <p:spPr>
          <a:xfrm rot="-5400000">
            <a:off x="7104500" y="2530572"/>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txBox="1">
            <a:spLocks noGrp="1"/>
          </p:cNvSpPr>
          <p:nvPr>
            <p:ph type="subTitle" idx="1"/>
          </p:nvPr>
        </p:nvSpPr>
        <p:spPr>
          <a:xfrm>
            <a:off x="3819474" y="2172649"/>
            <a:ext cx="3373826" cy="2377579"/>
          </a:xfrm>
          <a:prstGeom prst="rect">
            <a:avLst/>
          </a:prstGeom>
        </p:spPr>
        <p:txBody>
          <a:bodyPr spcFirstLastPara="1" wrap="square" lIns="91425" tIns="91425" rIns="91425" bIns="91425" anchor="t" anchorCtr="0">
            <a:noAutofit/>
          </a:bodyPr>
          <a:lstStyle/>
          <a:p>
            <a:pPr marL="171450" lvl="0" indent="-171450" algn="l">
              <a:lnSpc>
                <a:spcPct val="200000"/>
              </a:lnSpc>
              <a:spcAft>
                <a:spcPts val="200"/>
              </a:spcAft>
              <a:buFont typeface="Arial" panose="020B0604020202020204" pitchFamily="34" charset="0"/>
              <a:buChar char="•"/>
            </a:pPr>
            <a:r>
              <a:rPr lang="en-US" dirty="0"/>
              <a:t>Stores sell out of favorite ingredients</a:t>
            </a:r>
          </a:p>
          <a:p>
            <a:pPr marL="171450" lvl="0" indent="-171450" algn="l">
              <a:lnSpc>
                <a:spcPct val="200000"/>
              </a:lnSpc>
              <a:spcAft>
                <a:spcPts val="200"/>
              </a:spcAft>
              <a:buFont typeface="Arial" panose="020B0604020202020204" pitchFamily="34" charset="0"/>
              <a:buChar char="•"/>
            </a:pPr>
            <a:r>
              <a:rPr lang="en-US" dirty="0"/>
              <a:t>Stick to grocery budget (not buy extra items)</a:t>
            </a:r>
          </a:p>
          <a:p>
            <a:pPr marL="171450" lvl="0" indent="-171450" algn="l">
              <a:lnSpc>
                <a:spcPct val="200000"/>
              </a:lnSpc>
              <a:spcAft>
                <a:spcPts val="200"/>
              </a:spcAft>
              <a:buFont typeface="Arial" panose="020B0604020202020204" pitchFamily="34" charset="0"/>
              <a:buChar char="•"/>
            </a:pPr>
            <a:r>
              <a:rPr lang="en-US" dirty="0"/>
              <a:t>Recipe inspiration</a:t>
            </a:r>
          </a:p>
          <a:p>
            <a:pPr marL="171450" lvl="0" indent="-171450" algn="l">
              <a:lnSpc>
                <a:spcPct val="200000"/>
              </a:lnSpc>
              <a:spcAft>
                <a:spcPts val="200"/>
              </a:spcAft>
              <a:buFont typeface="Arial" panose="020B0604020202020204" pitchFamily="34" charset="0"/>
              <a:buChar char="•"/>
            </a:pPr>
            <a:r>
              <a:rPr lang="en-US" dirty="0"/>
              <a:t>Dietary Requirements</a:t>
            </a:r>
          </a:p>
          <a:p>
            <a:pPr marL="171450" lvl="0" indent="-171450" algn="l">
              <a:lnSpc>
                <a:spcPct val="200000"/>
              </a:lnSpc>
              <a:spcAft>
                <a:spcPts val="200"/>
              </a:spcAft>
              <a:buFont typeface="Arial" panose="020B0604020202020204" pitchFamily="34" charset="0"/>
              <a:buChar char="•"/>
            </a:pPr>
            <a:r>
              <a:rPr lang="en-US" dirty="0"/>
              <a:t>New to cooking</a:t>
            </a:r>
          </a:p>
          <a:p>
            <a:pPr marL="171450" lvl="0" indent="-171450" algn="l">
              <a:lnSpc>
                <a:spcPct val="200000"/>
              </a:lnSpc>
              <a:spcAft>
                <a:spcPts val="200"/>
              </a:spcAft>
              <a:buFont typeface="Arial" panose="020B0604020202020204" pitchFamily="34" charset="0"/>
              <a:buChar char="•"/>
            </a:pPr>
            <a:r>
              <a:rPr lang="en-US" dirty="0"/>
              <a:t>Minimize food waste</a:t>
            </a:r>
            <a:endParaRPr dirty="0"/>
          </a:p>
        </p:txBody>
      </p:sp>
      <p:sp>
        <p:nvSpPr>
          <p:cNvPr id="209" name="Google Shape;209;p31"/>
          <p:cNvSpPr txBox="1">
            <a:spLocks noGrp="1"/>
          </p:cNvSpPr>
          <p:nvPr>
            <p:ph type="title"/>
          </p:nvPr>
        </p:nvSpPr>
        <p:spPr>
          <a:xfrm>
            <a:off x="2709187" y="1689264"/>
            <a:ext cx="279720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a:t>
            </a:r>
            <a:endParaRPr dirty="0"/>
          </a:p>
        </p:txBody>
      </p:sp>
      <p:pic>
        <p:nvPicPr>
          <p:cNvPr id="3" name="Picture 2" descr="A cutting board with vegetables and a knife&#10;&#10;Description automatically generated with low confidence">
            <a:extLst>
              <a:ext uri="{FF2B5EF4-FFF2-40B4-BE49-F238E27FC236}">
                <a16:creationId xmlns:a16="http://schemas.microsoft.com/office/drawing/2014/main" id="{CEE9A5E5-AC60-AE44-B8EB-28C10665F47E}"/>
              </a:ext>
            </a:extLst>
          </p:cNvPr>
          <p:cNvPicPr>
            <a:picLocks noChangeAspect="1"/>
          </p:cNvPicPr>
          <p:nvPr/>
        </p:nvPicPr>
        <p:blipFill>
          <a:blip r:embed="rId3"/>
          <a:stretch>
            <a:fillRect/>
          </a:stretch>
        </p:blipFill>
        <p:spPr>
          <a:xfrm>
            <a:off x="-1164988" y="107756"/>
            <a:ext cx="4927988" cy="49279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subTitle" idx="1"/>
          </p:nvPr>
        </p:nvSpPr>
        <p:spPr>
          <a:xfrm>
            <a:off x="1524000" y="2266949"/>
            <a:ext cx="3716800" cy="2533648"/>
          </a:xfrm>
          <a:prstGeom prst="rect">
            <a:avLst/>
          </a:prstGeom>
        </p:spPr>
        <p:txBody>
          <a:bodyPr spcFirstLastPara="1" wrap="square" lIns="91425" tIns="91425" rIns="91425" bIns="91425" anchor="t" anchorCtr="0">
            <a:noAutofit/>
          </a:bodyPr>
          <a:lstStyle/>
          <a:p>
            <a:pPr marL="628650" lvl="1" indent="-171450" algn="r">
              <a:lnSpc>
                <a:spcPct val="100000"/>
              </a:lnSpc>
              <a:spcAft>
                <a:spcPts val="200"/>
              </a:spcAft>
              <a:buFont typeface="Arial" panose="020B0604020202020204" pitchFamily="34" charset="0"/>
              <a:buChar char="•"/>
            </a:pPr>
            <a:r>
              <a:rPr lang="en-US" dirty="0"/>
              <a:t>Input ingredients from fridge and pantry</a:t>
            </a:r>
          </a:p>
          <a:p>
            <a:pPr marL="628650" lvl="1" indent="-171450" algn="r">
              <a:lnSpc>
                <a:spcPct val="100000"/>
              </a:lnSpc>
              <a:spcAft>
                <a:spcPts val="200"/>
              </a:spcAft>
              <a:buFont typeface="Arial" panose="020B0604020202020204" pitchFamily="34" charset="0"/>
              <a:buChar char="•"/>
            </a:pPr>
            <a:r>
              <a:rPr lang="en-US" dirty="0"/>
              <a:t>Select dietary requirements in preferences.</a:t>
            </a:r>
          </a:p>
          <a:p>
            <a:pPr marL="628650" lvl="1" indent="-171450" algn="r">
              <a:lnSpc>
                <a:spcPct val="100000"/>
              </a:lnSpc>
              <a:spcAft>
                <a:spcPts val="200"/>
              </a:spcAft>
              <a:buFont typeface="Arial" panose="020B0604020202020204" pitchFamily="34" charset="0"/>
              <a:buChar char="•"/>
            </a:pPr>
            <a:r>
              <a:rPr lang="en-US" dirty="0"/>
              <a:t>Search for recipes with these parameters.</a:t>
            </a:r>
          </a:p>
          <a:p>
            <a:pPr marL="628650" lvl="1" indent="-171450" algn="r">
              <a:lnSpc>
                <a:spcPct val="100000"/>
              </a:lnSpc>
              <a:spcAft>
                <a:spcPts val="200"/>
              </a:spcAft>
              <a:buFont typeface="Arial" panose="020B0604020202020204" pitchFamily="34" charset="0"/>
              <a:buChar char="•"/>
            </a:pPr>
            <a:r>
              <a:rPr lang="en-US" dirty="0"/>
              <a:t>Save recipes.</a:t>
            </a:r>
          </a:p>
          <a:p>
            <a:pPr marL="628650" lvl="1" indent="-171450" algn="r">
              <a:lnSpc>
                <a:spcPct val="100000"/>
              </a:lnSpc>
              <a:spcAft>
                <a:spcPts val="200"/>
              </a:spcAft>
              <a:buFont typeface="Arial" panose="020B0604020202020204" pitchFamily="34" charset="0"/>
              <a:buChar char="•"/>
            </a:pPr>
            <a:r>
              <a:rPr lang="en-US" dirty="0"/>
              <a:t>View how many ingredients the user has vs does not have. </a:t>
            </a:r>
          </a:p>
        </p:txBody>
      </p:sp>
      <p:sp>
        <p:nvSpPr>
          <p:cNvPr id="226" name="Google Shape;226;p33"/>
          <p:cNvSpPr txBox="1">
            <a:spLocks noGrp="1"/>
          </p:cNvSpPr>
          <p:nvPr>
            <p:ph type="title"/>
          </p:nvPr>
        </p:nvSpPr>
        <p:spPr>
          <a:xfrm>
            <a:off x="3544172" y="1642049"/>
            <a:ext cx="27972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a:t>
            </a:r>
            <a:endParaRPr dirty="0"/>
          </a:p>
        </p:txBody>
      </p:sp>
      <p:cxnSp>
        <p:nvCxnSpPr>
          <p:cNvPr id="228" name="Google Shape;228;p33"/>
          <p:cNvCxnSpPr/>
          <p:nvPr/>
        </p:nvCxnSpPr>
        <p:spPr>
          <a:xfrm rot="10800000">
            <a:off x="-2356950" y="2571900"/>
            <a:ext cx="4033200" cy="0"/>
          </a:xfrm>
          <a:prstGeom prst="straightConnector1">
            <a:avLst/>
          </a:prstGeom>
          <a:noFill/>
          <a:ln w="19050" cap="flat" cmpd="sng">
            <a:solidFill>
              <a:srgbClr val="3E7208"/>
            </a:solidFill>
            <a:prstDash val="solid"/>
            <a:round/>
            <a:headEnd type="none" w="med" len="med"/>
            <a:tailEnd type="none" w="med" len="med"/>
          </a:ln>
        </p:spPr>
      </p:cxnSp>
      <p:sp>
        <p:nvSpPr>
          <p:cNvPr id="229" name="Google Shape;229;p33"/>
          <p:cNvSpPr/>
          <p:nvPr/>
        </p:nvSpPr>
        <p:spPr>
          <a:xfrm rot="5400000">
            <a:off x="1669950" y="2530572"/>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food, vegetable, dish, salad&#10;&#10;Description automatically generated">
            <a:extLst>
              <a:ext uri="{FF2B5EF4-FFF2-40B4-BE49-F238E27FC236}">
                <a16:creationId xmlns:a16="http://schemas.microsoft.com/office/drawing/2014/main" id="{0C6D1BF5-EBF4-8C45-8D18-46016C1178F5}"/>
              </a:ext>
            </a:extLst>
          </p:cNvPr>
          <p:cNvPicPr>
            <a:picLocks noChangeAspect="1"/>
          </p:cNvPicPr>
          <p:nvPr/>
        </p:nvPicPr>
        <p:blipFill>
          <a:blip r:embed="rId3"/>
          <a:stretch>
            <a:fillRect/>
          </a:stretch>
        </p:blipFill>
        <p:spPr>
          <a:xfrm>
            <a:off x="5339817" y="400733"/>
            <a:ext cx="7098125" cy="46877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138" name="Google Shape;729;p47">
            <a:extLst>
              <a:ext uri="{FF2B5EF4-FFF2-40B4-BE49-F238E27FC236}">
                <a16:creationId xmlns:a16="http://schemas.microsoft.com/office/drawing/2014/main" id="{5EF7E753-0E80-E84D-BAF5-5772A41551C1}"/>
              </a:ext>
            </a:extLst>
          </p:cNvPr>
          <p:cNvSpPr/>
          <p:nvPr/>
        </p:nvSpPr>
        <p:spPr>
          <a:xfrm>
            <a:off x="6486500" y="1663500"/>
            <a:ext cx="921600" cy="71915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28;p47">
            <a:extLst>
              <a:ext uri="{FF2B5EF4-FFF2-40B4-BE49-F238E27FC236}">
                <a16:creationId xmlns:a16="http://schemas.microsoft.com/office/drawing/2014/main" id="{D0D0BCF8-3DC1-C94E-A086-571AF222A03C}"/>
              </a:ext>
            </a:extLst>
          </p:cNvPr>
          <p:cNvSpPr/>
          <p:nvPr/>
        </p:nvSpPr>
        <p:spPr>
          <a:xfrm>
            <a:off x="5470725" y="1621587"/>
            <a:ext cx="921600" cy="760811"/>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727;p47">
            <a:extLst>
              <a:ext uri="{FF2B5EF4-FFF2-40B4-BE49-F238E27FC236}">
                <a16:creationId xmlns:a16="http://schemas.microsoft.com/office/drawing/2014/main" id="{B4B373B6-D58E-444B-BEE9-FB15D2198344}"/>
              </a:ext>
            </a:extLst>
          </p:cNvPr>
          <p:cNvSpPr/>
          <p:nvPr/>
        </p:nvSpPr>
        <p:spPr>
          <a:xfrm>
            <a:off x="4460312" y="1472527"/>
            <a:ext cx="921600" cy="910774"/>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730;p47">
            <a:extLst>
              <a:ext uri="{FF2B5EF4-FFF2-40B4-BE49-F238E27FC236}">
                <a16:creationId xmlns:a16="http://schemas.microsoft.com/office/drawing/2014/main" id="{ED1A6FD0-5922-344D-8638-CE509D35E010}"/>
              </a:ext>
            </a:extLst>
          </p:cNvPr>
          <p:cNvSpPr/>
          <p:nvPr/>
        </p:nvSpPr>
        <p:spPr>
          <a:xfrm>
            <a:off x="7502325" y="1591753"/>
            <a:ext cx="921600" cy="790672"/>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7"/>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10" name="Google Shape;710;p47"/>
          <p:cNvSpPr/>
          <p:nvPr/>
        </p:nvSpPr>
        <p:spPr>
          <a:xfrm>
            <a:off x="720000"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a:off x="1364164"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2208266"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2852430"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7"/>
          <p:cNvSpPr txBox="1"/>
          <p:nvPr/>
        </p:nvSpPr>
        <p:spPr>
          <a:xfrm>
            <a:off x="866522" y="4302000"/>
            <a:ext cx="879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Barlow ExtraLight"/>
                <a:ea typeface="Barlow ExtraLight"/>
                <a:cs typeface="Barlow ExtraLight"/>
                <a:sym typeface="Barlow ExtraLight"/>
              </a:rPr>
              <a:t>18-31</a:t>
            </a:r>
            <a:endParaRPr sz="1800" dirty="0">
              <a:latin typeface="Barlow ExtraLight"/>
              <a:ea typeface="Barlow ExtraLight"/>
              <a:cs typeface="Barlow ExtraLight"/>
              <a:sym typeface="Barlow ExtraLight"/>
            </a:endParaRPr>
          </a:p>
        </p:txBody>
      </p:sp>
      <p:sp>
        <p:nvSpPr>
          <p:cNvPr id="715" name="Google Shape;715;p47"/>
          <p:cNvSpPr txBox="1"/>
          <p:nvPr/>
        </p:nvSpPr>
        <p:spPr>
          <a:xfrm>
            <a:off x="2386975" y="4302000"/>
            <a:ext cx="879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Barlow ExtraLight"/>
                <a:ea typeface="Barlow ExtraLight"/>
                <a:cs typeface="Barlow ExtraLight"/>
                <a:sym typeface="Barlow ExtraLight"/>
              </a:rPr>
              <a:t>31-55</a:t>
            </a:r>
            <a:endParaRPr sz="1800" dirty="0">
              <a:latin typeface="Barlow ExtraLight"/>
              <a:ea typeface="Barlow ExtraLight"/>
              <a:cs typeface="Barlow ExtraLight"/>
              <a:sym typeface="Barlow ExtraLight"/>
            </a:endParaRPr>
          </a:p>
        </p:txBody>
      </p:sp>
      <p:sp>
        <p:nvSpPr>
          <p:cNvPr id="716" name="Google Shape;716;p47"/>
          <p:cNvSpPr/>
          <p:nvPr/>
        </p:nvSpPr>
        <p:spPr>
          <a:xfrm>
            <a:off x="720000" y="3477555"/>
            <a:ext cx="549600" cy="84292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1364164" y="2136095"/>
            <a:ext cx="549600" cy="2184300"/>
          </a:xfrm>
          <a:prstGeom prst="rect">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47"/>
          <p:cNvSpPr/>
          <p:nvPr/>
        </p:nvSpPr>
        <p:spPr>
          <a:xfrm>
            <a:off x="2208266" y="2648792"/>
            <a:ext cx="549600" cy="167150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2852430" y="2139327"/>
            <a:ext cx="549600" cy="2181201"/>
          </a:xfrm>
          <a:prstGeom prst="rect">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txBox="1"/>
          <p:nvPr/>
        </p:nvSpPr>
        <p:spPr>
          <a:xfrm>
            <a:off x="935853" y="994072"/>
            <a:ext cx="19698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Work Sans"/>
                <a:ea typeface="Work Sans"/>
                <a:cs typeface="Work Sans"/>
                <a:sym typeface="Work Sans"/>
              </a:rPr>
              <a:t>Age and gender</a:t>
            </a:r>
            <a:endParaRPr sz="1300" b="1">
              <a:latin typeface="Work Sans"/>
              <a:ea typeface="Work Sans"/>
              <a:cs typeface="Work Sans"/>
              <a:sym typeface="Work Sans"/>
            </a:endParaRPr>
          </a:p>
        </p:txBody>
      </p:sp>
      <p:sp>
        <p:nvSpPr>
          <p:cNvPr id="721" name="Google Shape;721;p47"/>
          <p:cNvSpPr/>
          <p:nvPr/>
        </p:nvSpPr>
        <p:spPr>
          <a:xfrm rot="5400000">
            <a:off x="720000" y="1134500"/>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7"/>
          <p:cNvSpPr txBox="1"/>
          <p:nvPr/>
        </p:nvSpPr>
        <p:spPr>
          <a:xfrm>
            <a:off x="4650599" y="1004130"/>
            <a:ext cx="34425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latin typeface="Work Sans"/>
                <a:ea typeface="Work Sans"/>
                <a:cs typeface="Work Sans"/>
                <a:sym typeface="Work Sans"/>
              </a:rPr>
              <a:t>Main Interests</a:t>
            </a:r>
            <a:endParaRPr sz="1300" b="1" dirty="0">
              <a:latin typeface="Work Sans"/>
              <a:ea typeface="Work Sans"/>
              <a:cs typeface="Work Sans"/>
              <a:sym typeface="Work Sans"/>
            </a:endParaRPr>
          </a:p>
        </p:txBody>
      </p:sp>
      <p:sp>
        <p:nvSpPr>
          <p:cNvPr id="723" name="Google Shape;723;p47"/>
          <p:cNvSpPr/>
          <p:nvPr/>
        </p:nvSpPr>
        <p:spPr>
          <a:xfrm rot="5400000">
            <a:off x="4454929" y="1131818"/>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4512700"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7"/>
          <p:cNvSpPr txBox="1"/>
          <p:nvPr/>
        </p:nvSpPr>
        <p:spPr>
          <a:xfrm>
            <a:off x="4650599" y="2648792"/>
            <a:ext cx="34425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latin typeface="Work Sans"/>
                <a:ea typeface="Work Sans"/>
                <a:cs typeface="Work Sans"/>
                <a:sym typeface="Work Sans"/>
              </a:rPr>
              <a:t>Content Types</a:t>
            </a:r>
            <a:endParaRPr sz="1300" b="1" dirty="0">
              <a:latin typeface="Work Sans"/>
              <a:ea typeface="Work Sans"/>
              <a:cs typeface="Work Sans"/>
              <a:sym typeface="Work Sans"/>
            </a:endParaRPr>
          </a:p>
        </p:txBody>
      </p:sp>
      <p:sp>
        <p:nvSpPr>
          <p:cNvPr id="726" name="Google Shape;726;p47"/>
          <p:cNvSpPr/>
          <p:nvPr/>
        </p:nvSpPr>
        <p:spPr>
          <a:xfrm rot="5400000">
            <a:off x="4454929" y="2776479"/>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5921164"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7267702"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4519759" y="3271360"/>
            <a:ext cx="950400" cy="950400"/>
          </a:xfrm>
          <a:prstGeom prst="blockArc">
            <a:avLst>
              <a:gd name="adj1" fmla="val 733717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7"/>
          <p:cNvSpPr/>
          <p:nvPr/>
        </p:nvSpPr>
        <p:spPr>
          <a:xfrm>
            <a:off x="5924796" y="3271360"/>
            <a:ext cx="950400" cy="950400"/>
          </a:xfrm>
          <a:prstGeom prst="blockArc">
            <a:avLst>
              <a:gd name="adj1" fmla="val 318673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7"/>
          <p:cNvSpPr/>
          <p:nvPr/>
        </p:nvSpPr>
        <p:spPr>
          <a:xfrm>
            <a:off x="7267707" y="3271360"/>
            <a:ext cx="950400" cy="950400"/>
          </a:xfrm>
          <a:prstGeom prst="blockArc">
            <a:avLst>
              <a:gd name="adj1" fmla="val 1383447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txBox="1"/>
          <p:nvPr/>
        </p:nvSpPr>
        <p:spPr>
          <a:xfrm>
            <a:off x="4310100" y="4299210"/>
            <a:ext cx="1356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Blog Posts</a:t>
            </a:r>
            <a:endParaRPr dirty="0">
              <a:latin typeface="Barlow ExtraLight"/>
              <a:ea typeface="Barlow ExtraLight"/>
              <a:cs typeface="Barlow ExtraLight"/>
              <a:sym typeface="Barlow ExtraLight"/>
            </a:endParaRPr>
          </a:p>
        </p:txBody>
      </p:sp>
      <p:sp>
        <p:nvSpPr>
          <p:cNvPr id="737" name="Google Shape;737;p47"/>
          <p:cNvSpPr txBox="1"/>
          <p:nvPr/>
        </p:nvSpPr>
        <p:spPr>
          <a:xfrm>
            <a:off x="6990625" y="4299210"/>
            <a:ext cx="15117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Other</a:t>
            </a:r>
            <a:endParaRPr dirty="0">
              <a:latin typeface="Barlow ExtraLight"/>
              <a:ea typeface="Barlow ExtraLight"/>
              <a:cs typeface="Barlow ExtraLight"/>
              <a:sym typeface="Barlow ExtraLight"/>
            </a:endParaRPr>
          </a:p>
        </p:txBody>
      </p:sp>
      <p:grpSp>
        <p:nvGrpSpPr>
          <p:cNvPr id="738" name="Google Shape;738;p47"/>
          <p:cNvGrpSpPr/>
          <p:nvPr/>
        </p:nvGrpSpPr>
        <p:grpSpPr>
          <a:xfrm>
            <a:off x="1472787" y="3814789"/>
            <a:ext cx="332355" cy="354974"/>
            <a:chOff x="5289631" y="1500214"/>
            <a:chExt cx="332355" cy="354974"/>
          </a:xfrm>
        </p:grpSpPr>
        <p:sp>
          <p:nvSpPr>
            <p:cNvPr id="739" name="Google Shape;739;p47"/>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7"/>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7"/>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47"/>
          <p:cNvGrpSpPr/>
          <p:nvPr/>
        </p:nvGrpSpPr>
        <p:grpSpPr>
          <a:xfrm>
            <a:off x="833153" y="3814233"/>
            <a:ext cx="323294" cy="356115"/>
            <a:chOff x="5748295" y="1499833"/>
            <a:chExt cx="323294" cy="356115"/>
          </a:xfrm>
        </p:grpSpPr>
        <p:sp>
          <p:nvSpPr>
            <p:cNvPr id="746" name="Google Shape;746;p47"/>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7"/>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7"/>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7"/>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7"/>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7"/>
          <p:cNvGrpSpPr/>
          <p:nvPr/>
        </p:nvGrpSpPr>
        <p:grpSpPr>
          <a:xfrm>
            <a:off x="2961053" y="3814789"/>
            <a:ext cx="332355" cy="354974"/>
            <a:chOff x="5289631" y="1500214"/>
            <a:chExt cx="332355" cy="354974"/>
          </a:xfrm>
        </p:grpSpPr>
        <p:sp>
          <p:nvSpPr>
            <p:cNvPr id="754" name="Google Shape;754;p47"/>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7"/>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7"/>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47"/>
          <p:cNvGrpSpPr/>
          <p:nvPr/>
        </p:nvGrpSpPr>
        <p:grpSpPr>
          <a:xfrm>
            <a:off x="2321419" y="3814233"/>
            <a:ext cx="323294" cy="356115"/>
            <a:chOff x="5748295" y="1499833"/>
            <a:chExt cx="323294" cy="356115"/>
          </a:xfrm>
        </p:grpSpPr>
        <p:sp>
          <p:nvSpPr>
            <p:cNvPr id="761" name="Google Shape;761;p47"/>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7"/>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7"/>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7"/>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7"/>
          <p:cNvSpPr txBox="1"/>
          <p:nvPr/>
        </p:nvSpPr>
        <p:spPr>
          <a:xfrm>
            <a:off x="5615200" y="4299210"/>
            <a:ext cx="15513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Social media</a:t>
            </a:r>
            <a:endParaRPr dirty="0">
              <a:latin typeface="Barlow ExtraLight"/>
              <a:ea typeface="Barlow ExtraLight"/>
              <a:cs typeface="Barlow ExtraLight"/>
              <a:sym typeface="Barlow ExtraLight"/>
            </a:endParaRPr>
          </a:p>
        </p:txBody>
      </p:sp>
      <p:sp>
        <p:nvSpPr>
          <p:cNvPr id="781" name="Google Shape;781;p47"/>
          <p:cNvSpPr txBox="1"/>
          <p:nvPr/>
        </p:nvSpPr>
        <p:spPr>
          <a:xfrm>
            <a:off x="4585342" y="3538593"/>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70%</a:t>
            </a:r>
            <a:endParaRPr sz="1800" dirty="0">
              <a:solidFill>
                <a:srgbClr val="3E7208"/>
              </a:solidFill>
              <a:latin typeface="Work Sans Regular"/>
              <a:ea typeface="Work Sans Regular"/>
              <a:cs typeface="Work Sans Regular"/>
              <a:sym typeface="Work Sans Regular"/>
            </a:endParaRPr>
          </a:p>
        </p:txBody>
      </p:sp>
      <p:sp>
        <p:nvSpPr>
          <p:cNvPr id="782" name="Google Shape;782;p47"/>
          <p:cNvSpPr txBox="1"/>
          <p:nvPr/>
        </p:nvSpPr>
        <p:spPr>
          <a:xfrm>
            <a:off x="5996983" y="3538593"/>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90%</a:t>
            </a:r>
            <a:endParaRPr sz="1800" dirty="0">
              <a:solidFill>
                <a:srgbClr val="3E7208"/>
              </a:solidFill>
              <a:latin typeface="Work Sans Regular"/>
              <a:ea typeface="Work Sans Regular"/>
              <a:cs typeface="Work Sans Regular"/>
              <a:sym typeface="Work Sans Regular"/>
            </a:endParaRPr>
          </a:p>
        </p:txBody>
      </p:sp>
      <p:sp>
        <p:nvSpPr>
          <p:cNvPr id="783" name="Google Shape;783;p47"/>
          <p:cNvSpPr txBox="1"/>
          <p:nvPr/>
        </p:nvSpPr>
        <p:spPr>
          <a:xfrm>
            <a:off x="7329624" y="3537058"/>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30%</a:t>
            </a:r>
            <a:endParaRPr sz="1800" dirty="0">
              <a:solidFill>
                <a:srgbClr val="3E7208"/>
              </a:solidFill>
              <a:latin typeface="Work Sans Regular"/>
              <a:ea typeface="Work Sans Regular"/>
              <a:cs typeface="Work Sans Regular"/>
              <a:sym typeface="Work Sans Regular"/>
            </a:endParaRPr>
          </a:p>
        </p:txBody>
      </p:sp>
      <p:grpSp>
        <p:nvGrpSpPr>
          <p:cNvPr id="77" name="Google Shape;4097;p60">
            <a:extLst>
              <a:ext uri="{FF2B5EF4-FFF2-40B4-BE49-F238E27FC236}">
                <a16:creationId xmlns:a16="http://schemas.microsoft.com/office/drawing/2014/main" id="{6152AF7C-2B5E-9649-A75C-4258A106306A}"/>
              </a:ext>
            </a:extLst>
          </p:cNvPr>
          <p:cNvGrpSpPr/>
          <p:nvPr/>
        </p:nvGrpSpPr>
        <p:grpSpPr>
          <a:xfrm>
            <a:off x="4713854" y="1846864"/>
            <a:ext cx="422342" cy="355243"/>
            <a:chOff x="3564243" y="2289904"/>
            <a:chExt cx="422342" cy="355243"/>
          </a:xfrm>
        </p:grpSpPr>
        <p:sp>
          <p:nvSpPr>
            <p:cNvPr id="78" name="Google Shape;4098;p60">
              <a:extLst>
                <a:ext uri="{FF2B5EF4-FFF2-40B4-BE49-F238E27FC236}">
                  <a16:creationId xmlns:a16="http://schemas.microsoft.com/office/drawing/2014/main" id="{BAA9B7FA-EC93-EB40-9E46-A18CDCB5BC46}"/>
                </a:ext>
              </a:extLst>
            </p:cNvPr>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99;p60">
              <a:extLst>
                <a:ext uri="{FF2B5EF4-FFF2-40B4-BE49-F238E27FC236}">
                  <a16:creationId xmlns:a16="http://schemas.microsoft.com/office/drawing/2014/main" id="{707AFA1B-5B4F-1546-A50A-3FEA97716A28}"/>
                </a:ext>
              </a:extLst>
            </p:cNvPr>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00;p60">
              <a:extLst>
                <a:ext uri="{FF2B5EF4-FFF2-40B4-BE49-F238E27FC236}">
                  <a16:creationId xmlns:a16="http://schemas.microsoft.com/office/drawing/2014/main" id="{C86D3786-C56A-5A42-9C12-51E6B086DE4B}"/>
                </a:ext>
              </a:extLst>
            </p:cNvPr>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01;p60">
              <a:extLst>
                <a:ext uri="{FF2B5EF4-FFF2-40B4-BE49-F238E27FC236}">
                  <a16:creationId xmlns:a16="http://schemas.microsoft.com/office/drawing/2014/main" id="{125873CB-2948-3746-B124-C503E1985F7F}"/>
                </a:ext>
              </a:extLst>
            </p:cNvPr>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02;p60">
              <a:extLst>
                <a:ext uri="{FF2B5EF4-FFF2-40B4-BE49-F238E27FC236}">
                  <a16:creationId xmlns:a16="http://schemas.microsoft.com/office/drawing/2014/main" id="{AA697CA3-66BE-F841-976E-436687492B4C}"/>
                </a:ext>
              </a:extLst>
            </p:cNvPr>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4161;p60">
            <a:extLst>
              <a:ext uri="{FF2B5EF4-FFF2-40B4-BE49-F238E27FC236}">
                <a16:creationId xmlns:a16="http://schemas.microsoft.com/office/drawing/2014/main" id="{79311DB3-4BF3-CD41-9B03-0A3C28AE7745}"/>
              </a:ext>
            </a:extLst>
          </p:cNvPr>
          <p:cNvGrpSpPr/>
          <p:nvPr/>
        </p:nvGrpSpPr>
        <p:grpSpPr>
          <a:xfrm>
            <a:off x="5715269" y="1846864"/>
            <a:ext cx="372835" cy="342573"/>
            <a:chOff x="1952836" y="2774422"/>
            <a:chExt cx="372835" cy="342573"/>
          </a:xfrm>
        </p:grpSpPr>
        <p:sp>
          <p:nvSpPr>
            <p:cNvPr id="112" name="Google Shape;4162;p60">
              <a:extLst>
                <a:ext uri="{FF2B5EF4-FFF2-40B4-BE49-F238E27FC236}">
                  <a16:creationId xmlns:a16="http://schemas.microsoft.com/office/drawing/2014/main" id="{5D136D27-56AF-0947-827F-B9C1118FEB06}"/>
                </a:ext>
              </a:extLst>
            </p:cNvPr>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63;p60">
              <a:extLst>
                <a:ext uri="{FF2B5EF4-FFF2-40B4-BE49-F238E27FC236}">
                  <a16:creationId xmlns:a16="http://schemas.microsoft.com/office/drawing/2014/main" id="{ABF122A5-3754-E14A-AA6A-43D386FF17D9}"/>
                </a:ext>
              </a:extLst>
            </p:cNvPr>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64;p60">
              <a:extLst>
                <a:ext uri="{FF2B5EF4-FFF2-40B4-BE49-F238E27FC236}">
                  <a16:creationId xmlns:a16="http://schemas.microsoft.com/office/drawing/2014/main" id="{B78E6183-BE26-8946-A1F2-24F97C1BF9B6}"/>
                </a:ext>
              </a:extLst>
            </p:cNvPr>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4104;p60">
            <a:extLst>
              <a:ext uri="{FF2B5EF4-FFF2-40B4-BE49-F238E27FC236}">
                <a16:creationId xmlns:a16="http://schemas.microsoft.com/office/drawing/2014/main" id="{608E9064-3BAF-864B-95E9-A67A51C4B113}"/>
              </a:ext>
            </a:extLst>
          </p:cNvPr>
          <p:cNvGrpSpPr/>
          <p:nvPr/>
        </p:nvGrpSpPr>
        <p:grpSpPr>
          <a:xfrm>
            <a:off x="6747677" y="1833366"/>
            <a:ext cx="359594" cy="353909"/>
            <a:chOff x="4687894" y="2289713"/>
            <a:chExt cx="359594" cy="353909"/>
          </a:xfrm>
        </p:grpSpPr>
        <p:sp>
          <p:nvSpPr>
            <p:cNvPr id="117" name="Google Shape;4105;p60">
              <a:extLst>
                <a:ext uri="{FF2B5EF4-FFF2-40B4-BE49-F238E27FC236}">
                  <a16:creationId xmlns:a16="http://schemas.microsoft.com/office/drawing/2014/main" id="{885F91B6-F8C2-7745-BD6B-295BB8C6D2E2}"/>
                </a:ext>
              </a:extLst>
            </p:cNvPr>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06;p60">
              <a:extLst>
                <a:ext uri="{FF2B5EF4-FFF2-40B4-BE49-F238E27FC236}">
                  <a16:creationId xmlns:a16="http://schemas.microsoft.com/office/drawing/2014/main" id="{BDA5A3CB-6277-3848-958F-0EC9FC6E175A}"/>
                </a:ext>
              </a:extLst>
            </p:cNvPr>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07;p60">
              <a:extLst>
                <a:ext uri="{FF2B5EF4-FFF2-40B4-BE49-F238E27FC236}">
                  <a16:creationId xmlns:a16="http://schemas.microsoft.com/office/drawing/2014/main" id="{78119992-0E7D-9B49-BDDD-11A22F8D274A}"/>
                </a:ext>
              </a:extLst>
            </p:cNvPr>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4711;p61">
            <a:extLst>
              <a:ext uri="{FF2B5EF4-FFF2-40B4-BE49-F238E27FC236}">
                <a16:creationId xmlns:a16="http://schemas.microsoft.com/office/drawing/2014/main" id="{195F8C2F-C2EE-5948-B62F-CAABDAD71F84}"/>
              </a:ext>
            </a:extLst>
          </p:cNvPr>
          <p:cNvGrpSpPr/>
          <p:nvPr/>
        </p:nvGrpSpPr>
        <p:grpSpPr>
          <a:xfrm>
            <a:off x="7815582" y="1850807"/>
            <a:ext cx="320142" cy="392581"/>
            <a:chOff x="3086313" y="2877049"/>
            <a:chExt cx="320142" cy="392581"/>
          </a:xfrm>
        </p:grpSpPr>
        <p:sp>
          <p:nvSpPr>
            <p:cNvPr id="122" name="Google Shape;4712;p61">
              <a:extLst>
                <a:ext uri="{FF2B5EF4-FFF2-40B4-BE49-F238E27FC236}">
                  <a16:creationId xmlns:a16="http://schemas.microsoft.com/office/drawing/2014/main" id="{B303916D-263A-A74D-9FAD-AC19F5AA27D1}"/>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713;p61">
              <a:extLst>
                <a:ext uri="{FF2B5EF4-FFF2-40B4-BE49-F238E27FC236}">
                  <a16:creationId xmlns:a16="http://schemas.microsoft.com/office/drawing/2014/main" id="{6AA8B313-FB79-E240-8187-402C3545BF13}"/>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714;p61">
              <a:extLst>
                <a:ext uri="{FF2B5EF4-FFF2-40B4-BE49-F238E27FC236}">
                  <a16:creationId xmlns:a16="http://schemas.microsoft.com/office/drawing/2014/main" id="{932D4802-CBF3-3441-B0AC-4430D4A02326}"/>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15;p61">
              <a:extLst>
                <a:ext uri="{FF2B5EF4-FFF2-40B4-BE49-F238E27FC236}">
                  <a16:creationId xmlns:a16="http://schemas.microsoft.com/office/drawing/2014/main" id="{437F70FB-2A1E-3D45-8DDE-225F16953A5D}"/>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16;p61">
              <a:extLst>
                <a:ext uri="{FF2B5EF4-FFF2-40B4-BE49-F238E27FC236}">
                  <a16:creationId xmlns:a16="http://schemas.microsoft.com/office/drawing/2014/main" id="{EA20B3D7-1DD9-8F45-90C1-B67656B68102}"/>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17;p61">
              <a:extLst>
                <a:ext uri="{FF2B5EF4-FFF2-40B4-BE49-F238E27FC236}">
                  <a16:creationId xmlns:a16="http://schemas.microsoft.com/office/drawing/2014/main" id="{D3DA57E8-24B7-FB4A-B811-C0876EC27AAA}"/>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18;p61">
              <a:extLst>
                <a:ext uri="{FF2B5EF4-FFF2-40B4-BE49-F238E27FC236}">
                  <a16:creationId xmlns:a16="http://schemas.microsoft.com/office/drawing/2014/main" id="{9E12DF3D-9B21-114E-8831-08E05E319ACE}"/>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19;p61">
              <a:extLst>
                <a:ext uri="{FF2B5EF4-FFF2-40B4-BE49-F238E27FC236}">
                  <a16:creationId xmlns:a16="http://schemas.microsoft.com/office/drawing/2014/main" id="{B799DE4A-C6F4-B14C-9076-CE8A4192A588}"/>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20;p61">
              <a:extLst>
                <a:ext uri="{FF2B5EF4-FFF2-40B4-BE49-F238E27FC236}">
                  <a16:creationId xmlns:a16="http://schemas.microsoft.com/office/drawing/2014/main" id="{162FE8E5-B2E0-2743-84AA-A816A080C8C7}"/>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21;p61">
              <a:extLst>
                <a:ext uri="{FF2B5EF4-FFF2-40B4-BE49-F238E27FC236}">
                  <a16:creationId xmlns:a16="http://schemas.microsoft.com/office/drawing/2014/main" id="{3F328FBA-2512-B64B-BF83-C9391DC30D08}"/>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22;p61">
              <a:extLst>
                <a:ext uri="{FF2B5EF4-FFF2-40B4-BE49-F238E27FC236}">
                  <a16:creationId xmlns:a16="http://schemas.microsoft.com/office/drawing/2014/main" id="{D3D9F9FF-A605-4C4D-9487-EEEEBA871C91}"/>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23;p61">
              <a:extLst>
                <a:ext uri="{FF2B5EF4-FFF2-40B4-BE49-F238E27FC236}">
                  <a16:creationId xmlns:a16="http://schemas.microsoft.com/office/drawing/2014/main" id="{0F2E34EF-A5A7-1045-B244-D6DD8178ADBA}"/>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736;p47">
            <a:extLst>
              <a:ext uri="{FF2B5EF4-FFF2-40B4-BE49-F238E27FC236}">
                <a16:creationId xmlns:a16="http://schemas.microsoft.com/office/drawing/2014/main" id="{D5E160A5-9511-7545-8CBD-C42CE8AA09EA}"/>
              </a:ext>
            </a:extLst>
          </p:cNvPr>
          <p:cNvSpPr txBox="1"/>
          <p:nvPr/>
        </p:nvSpPr>
        <p:spPr>
          <a:xfrm>
            <a:off x="4476050" y="2385115"/>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Health/diet</a:t>
            </a:r>
            <a:endParaRPr dirty="0">
              <a:latin typeface="Barlow ExtraLight"/>
              <a:ea typeface="Barlow ExtraLight"/>
              <a:cs typeface="Barlow ExtraLight"/>
              <a:sym typeface="Barlow ExtraLight"/>
            </a:endParaRPr>
          </a:p>
        </p:txBody>
      </p:sp>
      <p:sp>
        <p:nvSpPr>
          <p:cNvPr id="140" name="Google Shape;736;p47">
            <a:extLst>
              <a:ext uri="{FF2B5EF4-FFF2-40B4-BE49-F238E27FC236}">
                <a16:creationId xmlns:a16="http://schemas.microsoft.com/office/drawing/2014/main" id="{1C0252FE-A5EF-8741-B5BE-017B1A825671}"/>
              </a:ext>
            </a:extLst>
          </p:cNvPr>
          <p:cNvSpPr txBox="1"/>
          <p:nvPr/>
        </p:nvSpPr>
        <p:spPr>
          <a:xfrm>
            <a:off x="5514355" y="2395534"/>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Cooking</a:t>
            </a:r>
            <a:endParaRPr dirty="0">
              <a:latin typeface="Barlow ExtraLight"/>
              <a:ea typeface="Barlow ExtraLight"/>
              <a:cs typeface="Barlow ExtraLight"/>
              <a:sym typeface="Barlow ExtraLight"/>
            </a:endParaRPr>
          </a:p>
        </p:txBody>
      </p:sp>
      <p:sp>
        <p:nvSpPr>
          <p:cNvPr id="141" name="Google Shape;736;p47">
            <a:extLst>
              <a:ext uri="{FF2B5EF4-FFF2-40B4-BE49-F238E27FC236}">
                <a16:creationId xmlns:a16="http://schemas.microsoft.com/office/drawing/2014/main" id="{351CBDE9-405E-A44B-8CEB-2BFBE62CD0DA}"/>
              </a:ext>
            </a:extLst>
          </p:cNvPr>
          <p:cNvSpPr txBox="1"/>
          <p:nvPr/>
        </p:nvSpPr>
        <p:spPr>
          <a:xfrm>
            <a:off x="6488955" y="2399718"/>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Saving Money</a:t>
            </a:r>
            <a:endParaRPr dirty="0">
              <a:latin typeface="Barlow ExtraLight"/>
              <a:ea typeface="Barlow ExtraLight"/>
              <a:cs typeface="Barlow ExtraLight"/>
              <a:sym typeface="Barlow ExtraLight"/>
            </a:endParaRPr>
          </a:p>
        </p:txBody>
      </p:sp>
      <p:sp>
        <p:nvSpPr>
          <p:cNvPr id="142" name="Google Shape;736;p47">
            <a:extLst>
              <a:ext uri="{FF2B5EF4-FFF2-40B4-BE49-F238E27FC236}">
                <a16:creationId xmlns:a16="http://schemas.microsoft.com/office/drawing/2014/main" id="{69F6EF17-CE0A-B742-9773-900586224BC2}"/>
              </a:ext>
            </a:extLst>
          </p:cNvPr>
          <p:cNvSpPr txBox="1"/>
          <p:nvPr/>
        </p:nvSpPr>
        <p:spPr>
          <a:xfrm>
            <a:off x="7546523" y="2425295"/>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Trying new things</a:t>
            </a:r>
            <a:endParaRPr dirty="0">
              <a:latin typeface="Barlow ExtraLight"/>
              <a:ea typeface="Barlow ExtraLight"/>
              <a:cs typeface="Barlow ExtraLight"/>
              <a:sym typeface="Barlow Extra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7" name="Picture 6" descr="A yellow corn on the cob&#10;&#10;Description automatically generated with low confidence">
            <a:extLst>
              <a:ext uri="{FF2B5EF4-FFF2-40B4-BE49-F238E27FC236}">
                <a16:creationId xmlns:a16="http://schemas.microsoft.com/office/drawing/2014/main" id="{EBB531F3-6C89-A240-AD05-D585213DB6EA}"/>
              </a:ext>
            </a:extLst>
          </p:cNvPr>
          <p:cNvPicPr>
            <a:picLocks noChangeAspect="1"/>
          </p:cNvPicPr>
          <p:nvPr/>
        </p:nvPicPr>
        <p:blipFill>
          <a:blip r:embed="rId3"/>
          <a:stretch>
            <a:fillRect/>
          </a:stretch>
        </p:blipFill>
        <p:spPr>
          <a:xfrm>
            <a:off x="1553674" y="2712928"/>
            <a:ext cx="2046042" cy="2046042"/>
          </a:xfrm>
          <a:prstGeom prst="rect">
            <a:avLst/>
          </a:prstGeom>
          <a:solidFill>
            <a:schemeClr val="accent4">
              <a:lumMod val="40000"/>
              <a:lumOff val="60000"/>
            </a:schemeClr>
          </a:solidFill>
        </p:spPr>
      </p:pic>
      <p:pic>
        <p:nvPicPr>
          <p:cNvPr id="5" name="Picture 4">
            <a:extLst>
              <a:ext uri="{FF2B5EF4-FFF2-40B4-BE49-F238E27FC236}">
                <a16:creationId xmlns:a16="http://schemas.microsoft.com/office/drawing/2014/main" id="{39A3CE33-01EC-FF42-A0C6-93A829CFF316}"/>
              </a:ext>
            </a:extLst>
          </p:cNvPr>
          <p:cNvPicPr>
            <a:picLocks noChangeAspect="1"/>
          </p:cNvPicPr>
          <p:nvPr/>
        </p:nvPicPr>
        <p:blipFill>
          <a:blip r:embed="rId4"/>
          <a:stretch>
            <a:fillRect/>
          </a:stretch>
        </p:blipFill>
        <p:spPr>
          <a:xfrm>
            <a:off x="5638453" y="2836279"/>
            <a:ext cx="1885653" cy="1885653"/>
          </a:xfrm>
          <a:prstGeom prst="rect">
            <a:avLst/>
          </a:prstGeom>
          <a:solidFill>
            <a:schemeClr val="accent4">
              <a:lumMod val="40000"/>
              <a:lumOff val="60000"/>
            </a:schemeClr>
          </a:solidFill>
        </p:spPr>
      </p:pic>
      <p:pic>
        <p:nvPicPr>
          <p:cNvPr id="3" name="Picture 2" descr="A red bell pepper&#10;&#10;Description automatically generated with low confidence">
            <a:extLst>
              <a:ext uri="{FF2B5EF4-FFF2-40B4-BE49-F238E27FC236}">
                <a16:creationId xmlns:a16="http://schemas.microsoft.com/office/drawing/2014/main" id="{A7FC1128-8A5D-6744-B436-11377693FBD5}"/>
              </a:ext>
            </a:extLst>
          </p:cNvPr>
          <p:cNvPicPr>
            <a:picLocks noChangeAspect="1"/>
          </p:cNvPicPr>
          <p:nvPr/>
        </p:nvPicPr>
        <p:blipFill>
          <a:blip r:embed="rId5"/>
          <a:stretch>
            <a:fillRect/>
          </a:stretch>
        </p:blipFill>
        <p:spPr>
          <a:xfrm>
            <a:off x="3719642" y="1188818"/>
            <a:ext cx="1798885" cy="1798885"/>
          </a:xfrm>
          <a:prstGeom prst="rect">
            <a:avLst/>
          </a:prstGeom>
          <a:solidFill>
            <a:schemeClr val="accent4">
              <a:lumMod val="40000"/>
              <a:lumOff val="60000"/>
            </a:schemeClr>
          </a:solidFill>
        </p:spPr>
      </p:pic>
      <p:sp>
        <p:nvSpPr>
          <p:cNvPr id="300" name="Google Shape;300;p37"/>
          <p:cNvSpPr txBox="1"/>
          <p:nvPr/>
        </p:nvSpPr>
        <p:spPr>
          <a:xfrm>
            <a:off x="1989340" y="2349037"/>
            <a:ext cx="987600" cy="282000"/>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 sz="2000" dirty="0">
                <a:solidFill>
                  <a:schemeClr val="tx1"/>
                </a:solidFill>
                <a:latin typeface="Work Sans Regular"/>
                <a:ea typeface="Work Sans Regular"/>
                <a:cs typeface="Work Sans Regular"/>
                <a:sym typeface="Work Sans Regular"/>
              </a:rPr>
              <a:t>Current</a:t>
            </a:r>
            <a:endParaRPr sz="2000" dirty="0">
              <a:solidFill>
                <a:schemeClr val="tx1"/>
              </a:solidFill>
              <a:latin typeface="Work Sans Regular"/>
              <a:ea typeface="Work Sans Regular"/>
              <a:cs typeface="Work Sans Regular"/>
              <a:sym typeface="Work Sans Regular"/>
            </a:endParaRPr>
          </a:p>
        </p:txBody>
      </p:sp>
      <p:sp>
        <p:nvSpPr>
          <p:cNvPr id="301" name="Google Shape;301;p37"/>
          <p:cNvSpPr txBox="1"/>
          <p:nvPr/>
        </p:nvSpPr>
        <p:spPr>
          <a:xfrm>
            <a:off x="4078200" y="808275"/>
            <a:ext cx="987600" cy="282000"/>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 sz="2000" dirty="0">
                <a:solidFill>
                  <a:schemeClr val="tx1"/>
                </a:solidFill>
                <a:latin typeface="Work Sans Regular"/>
                <a:ea typeface="Work Sans Regular"/>
                <a:cs typeface="Work Sans Regular"/>
                <a:sym typeface="Work Sans Regular"/>
              </a:rPr>
              <a:t>Future</a:t>
            </a:r>
            <a:endParaRPr sz="2000" dirty="0">
              <a:solidFill>
                <a:schemeClr val="tx1"/>
              </a:solidFill>
              <a:latin typeface="Work Sans Regular"/>
              <a:ea typeface="Work Sans Regular"/>
              <a:cs typeface="Work Sans Regular"/>
              <a:sym typeface="Work Sans Regular"/>
            </a:endParaRPr>
          </a:p>
        </p:txBody>
      </p:sp>
      <p:sp>
        <p:nvSpPr>
          <p:cNvPr id="302" name="Google Shape;302;p37"/>
          <p:cNvSpPr txBox="1"/>
          <p:nvPr/>
        </p:nvSpPr>
        <p:spPr>
          <a:xfrm>
            <a:off x="5737666" y="2448899"/>
            <a:ext cx="1719675" cy="288401"/>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US" sz="2000" dirty="0">
                <a:solidFill>
                  <a:schemeClr val="tx1"/>
                </a:solidFill>
                <a:latin typeface="Work Sans Regular"/>
                <a:ea typeface="Work Sans Regular"/>
                <a:cs typeface="Work Sans Regular"/>
                <a:sym typeface="Work Sans Regular"/>
              </a:rPr>
              <a:t>Improvement</a:t>
            </a:r>
            <a:endParaRPr sz="2000" dirty="0">
              <a:solidFill>
                <a:schemeClr val="tx1"/>
              </a:solidFill>
              <a:latin typeface="Work Sans Regular"/>
              <a:ea typeface="Work Sans Regular"/>
              <a:cs typeface="Work Sans Regular"/>
              <a:sym typeface="Work Sans Regular"/>
            </a:endParaRPr>
          </a:p>
        </p:txBody>
      </p:sp>
      <p:sp>
        <p:nvSpPr>
          <p:cNvPr id="303" name="Google Shape;303;p37"/>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Plans</a:t>
            </a:r>
            <a:endParaRPr/>
          </a:p>
        </p:txBody>
      </p:sp>
      <p:sp>
        <p:nvSpPr>
          <p:cNvPr id="304" name="Google Shape;304;p37"/>
          <p:cNvSpPr txBox="1">
            <a:spLocks noGrp="1"/>
          </p:cNvSpPr>
          <p:nvPr>
            <p:ph type="subTitle" idx="4294967295"/>
          </p:nvPr>
        </p:nvSpPr>
        <p:spPr>
          <a:xfrm>
            <a:off x="1897882" y="2836279"/>
            <a:ext cx="1391223" cy="2104926"/>
          </a:xfrm>
          <a:prstGeom prst="rect">
            <a:avLst/>
          </a:prstGeom>
        </p:spPr>
        <p:txBody>
          <a:bodyPr spcFirstLastPara="1" wrap="square" lIns="91425" tIns="91425" rIns="91425" bIns="91425" anchor="t" anchorCtr="0">
            <a:noAutofit/>
          </a:bodyPr>
          <a:lstStyle/>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User Account</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Fridge Ingredients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Preferences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Pantry Staples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Browse Recipes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Save Recipes</a:t>
            </a:r>
          </a:p>
          <a:p>
            <a:pPr marL="171450" indent="-171450">
              <a:lnSpc>
                <a:spcPct val="100000"/>
              </a:lnSpc>
              <a:spcAft>
                <a:spcPts val="600"/>
              </a:spcAft>
            </a:pPr>
            <a:endParaRPr sz="1100" dirty="0">
              <a:solidFill>
                <a:schemeClr val="tx1"/>
              </a:solidFill>
              <a:latin typeface="Barlow Medium"/>
              <a:ea typeface="Barlow Medium"/>
              <a:cs typeface="Barlow Medium"/>
              <a:sym typeface="Barlow Medium"/>
            </a:endParaRPr>
          </a:p>
        </p:txBody>
      </p:sp>
      <p:sp>
        <p:nvSpPr>
          <p:cNvPr id="308" name="Google Shape;308;p37"/>
          <p:cNvSpPr txBox="1">
            <a:spLocks noGrp="1"/>
          </p:cNvSpPr>
          <p:nvPr>
            <p:ph type="subTitle" idx="4294967295"/>
          </p:nvPr>
        </p:nvSpPr>
        <p:spPr>
          <a:xfrm>
            <a:off x="3906628" y="1311755"/>
            <a:ext cx="1639709" cy="1319282"/>
          </a:xfrm>
          <a:prstGeom prst="rect">
            <a:avLst/>
          </a:prstGeom>
        </p:spPr>
        <p:txBody>
          <a:bodyPr spcFirstLastPara="1" wrap="square" lIns="91425" tIns="91425" rIns="91425" bIns="91425" anchor="t" anchorCtr="0">
            <a:noAutofit/>
          </a:bodyPr>
          <a:lstStyle/>
          <a:p>
            <a:pPr marL="171450" indent="-171450">
              <a:spcAft>
                <a:spcPts val="300"/>
              </a:spcAft>
            </a:pPr>
            <a:r>
              <a:rPr lang="en" sz="1100" dirty="0">
                <a:solidFill>
                  <a:schemeClr val="tx1"/>
                </a:solidFill>
                <a:latin typeface="Barlow Medium"/>
                <a:ea typeface="Barlow Medium"/>
                <a:cs typeface="Barlow Medium"/>
                <a:sym typeface="Barlow Medium"/>
              </a:rPr>
              <a:t>Login/register via google</a:t>
            </a:r>
          </a:p>
          <a:p>
            <a:pPr marL="171450" indent="-171450">
              <a:spcAft>
                <a:spcPts val="300"/>
              </a:spcAft>
            </a:pPr>
            <a:r>
              <a:rPr lang="en" sz="1100" dirty="0">
                <a:solidFill>
                  <a:schemeClr val="tx1"/>
                </a:solidFill>
                <a:latin typeface="Barlow Medium"/>
                <a:ea typeface="Barlow Medium"/>
                <a:cs typeface="Barlow Medium"/>
                <a:sym typeface="Barlow Medium"/>
              </a:rPr>
              <a:t>Recipes of the week.</a:t>
            </a:r>
          </a:p>
          <a:p>
            <a:pPr marL="171450" indent="-171450">
              <a:spcAft>
                <a:spcPts val="300"/>
              </a:spcAft>
            </a:pPr>
            <a:r>
              <a:rPr lang="en" sz="1100" dirty="0">
                <a:solidFill>
                  <a:schemeClr val="tx1"/>
                </a:solidFill>
                <a:latin typeface="Barlow Medium"/>
                <a:ea typeface="Barlow Medium"/>
                <a:cs typeface="Barlow Medium"/>
                <a:sym typeface="Barlow Medium"/>
              </a:rPr>
              <a:t>Rating/reviewing.</a:t>
            </a:r>
          </a:p>
          <a:p>
            <a:pPr marL="171450" indent="-171450">
              <a:spcAft>
                <a:spcPts val="300"/>
              </a:spcAft>
            </a:pPr>
            <a:r>
              <a:rPr lang="en" sz="1100" dirty="0">
                <a:solidFill>
                  <a:schemeClr val="tx1"/>
                </a:solidFill>
                <a:latin typeface="Barlow Medium"/>
                <a:ea typeface="Barlow Medium"/>
                <a:cs typeface="Barlow Medium"/>
                <a:sym typeface="Barlow Medium"/>
              </a:rPr>
              <a:t>Filter on browse recipe page.</a:t>
            </a:r>
            <a:endParaRPr sz="1100" dirty="0">
              <a:solidFill>
                <a:schemeClr val="tx1"/>
              </a:solidFill>
              <a:latin typeface="Barlow Medium"/>
              <a:ea typeface="Barlow Medium"/>
              <a:cs typeface="Barlow Medium"/>
              <a:sym typeface="Barlow Medium"/>
            </a:endParaRPr>
          </a:p>
        </p:txBody>
      </p:sp>
      <p:sp>
        <p:nvSpPr>
          <p:cNvPr id="311" name="Google Shape;311;p37"/>
          <p:cNvSpPr txBox="1">
            <a:spLocks noGrp="1"/>
          </p:cNvSpPr>
          <p:nvPr>
            <p:ph type="subTitle" idx="4294967295"/>
          </p:nvPr>
        </p:nvSpPr>
        <p:spPr>
          <a:xfrm>
            <a:off x="5815850" y="2868486"/>
            <a:ext cx="1594532" cy="1764156"/>
          </a:xfrm>
          <a:prstGeom prst="rect">
            <a:avLst/>
          </a:prstGeom>
        </p:spPr>
        <p:txBody>
          <a:bodyPr spcFirstLastPara="1" wrap="square" lIns="91425" tIns="91425" rIns="91425" bIns="91425" anchor="t" anchorCtr="0">
            <a:noAutofit/>
          </a:bodyPr>
          <a:lstStyle/>
          <a:p>
            <a:pPr marL="171450" indent="-171450">
              <a:spcAft>
                <a:spcPts val="300"/>
              </a:spcAft>
            </a:pPr>
            <a:r>
              <a:rPr lang="en" sz="1100" dirty="0">
                <a:solidFill>
                  <a:schemeClr val="tx1"/>
                </a:solidFill>
                <a:latin typeface="Barlow Medium"/>
                <a:ea typeface="Barlow Medium"/>
                <a:cs typeface="Barlow Medium"/>
                <a:sym typeface="Barlow Medium"/>
              </a:rPr>
              <a:t>M</a:t>
            </a:r>
            <a:r>
              <a:rPr lang="en-AU" sz="1100" dirty="0">
                <a:solidFill>
                  <a:schemeClr val="tx1"/>
                </a:solidFill>
                <a:latin typeface="Barlow Medium"/>
                <a:ea typeface="Barlow Medium"/>
                <a:cs typeface="Barlow Medium"/>
                <a:sym typeface="Barlow Medium"/>
              </a:rPr>
              <a:t>o</a:t>
            </a:r>
            <a:r>
              <a:rPr lang="en" sz="1100" dirty="0">
                <a:solidFill>
                  <a:schemeClr val="tx1"/>
                </a:solidFill>
                <a:latin typeface="Barlow Medium"/>
                <a:ea typeface="Barlow Medium"/>
                <a:cs typeface="Barlow Medium"/>
                <a:sym typeface="Barlow Medium"/>
              </a:rPr>
              <a:t>re preference options.</a:t>
            </a:r>
          </a:p>
          <a:p>
            <a:pPr marL="171450" indent="-171450">
              <a:spcAft>
                <a:spcPts val="300"/>
              </a:spcAft>
            </a:pPr>
            <a:r>
              <a:rPr lang="en" sz="1100" dirty="0">
                <a:solidFill>
                  <a:schemeClr val="tx1"/>
                </a:solidFill>
                <a:latin typeface="Barlow Medium"/>
                <a:ea typeface="Barlow Medium"/>
                <a:cs typeface="Barlow Medium"/>
                <a:sym typeface="Barlow Medium"/>
              </a:rPr>
              <a:t>Fridge ingredients </a:t>
            </a:r>
            <a:r>
              <a:rPr lang="en" sz="1100" dirty="0" err="1">
                <a:solidFill>
                  <a:schemeClr val="tx1"/>
                </a:solidFill>
                <a:latin typeface="Barlow Medium"/>
                <a:ea typeface="Barlow Medium"/>
                <a:cs typeface="Barlow Medium"/>
                <a:sym typeface="Barlow Medium"/>
              </a:rPr>
              <a:t>categori</a:t>
            </a:r>
            <a:r>
              <a:rPr lang="en-AU" sz="1100" dirty="0">
                <a:solidFill>
                  <a:schemeClr val="tx1"/>
                </a:solidFill>
                <a:latin typeface="Barlow Medium"/>
                <a:ea typeface="Barlow Medium"/>
                <a:cs typeface="Barlow Medium"/>
                <a:sym typeface="Barlow Medium"/>
              </a:rPr>
              <a:t>z</a:t>
            </a:r>
            <a:r>
              <a:rPr lang="en" sz="1100" dirty="0">
                <a:solidFill>
                  <a:schemeClr val="tx1"/>
                </a:solidFill>
                <a:latin typeface="Barlow Medium"/>
                <a:ea typeface="Barlow Medium"/>
                <a:cs typeface="Barlow Medium"/>
                <a:sym typeface="Barlow Medium"/>
              </a:rPr>
              <a:t>ed.</a:t>
            </a:r>
          </a:p>
          <a:p>
            <a:pPr marL="171450" indent="-171450">
              <a:spcAft>
                <a:spcPts val="300"/>
              </a:spcAft>
            </a:pPr>
            <a:r>
              <a:rPr lang="en" sz="1100" dirty="0">
                <a:solidFill>
                  <a:schemeClr val="tx1"/>
                </a:solidFill>
                <a:latin typeface="Barlow Medium"/>
                <a:ea typeface="Barlow Medium"/>
                <a:cs typeface="Barlow Medium"/>
                <a:sym typeface="Barlow Medium"/>
              </a:rPr>
              <a:t>Different collections for saved recipes.</a:t>
            </a:r>
          </a:p>
          <a:p>
            <a:pPr marL="171450" indent="-171450">
              <a:spcAft>
                <a:spcPts val="300"/>
              </a:spcAft>
            </a:pPr>
            <a:r>
              <a:rPr lang="en" sz="1100" dirty="0">
                <a:solidFill>
                  <a:schemeClr val="tx1"/>
                </a:solidFill>
                <a:latin typeface="Barlow Medium"/>
                <a:ea typeface="Barlow Medium"/>
                <a:cs typeface="Barlow Medium"/>
                <a:sym typeface="Barlow Medium"/>
              </a:rPr>
              <a:t>Search history capture.</a:t>
            </a:r>
          </a:p>
          <a:p>
            <a:pPr marL="171450" indent="-171450">
              <a:spcAft>
                <a:spcPts val="1600"/>
              </a:spcAft>
            </a:pPr>
            <a:endParaRPr lang="en" sz="1100" dirty="0">
              <a:solidFill>
                <a:schemeClr val="tx1"/>
              </a:solidFill>
              <a:latin typeface="Barlow Medium"/>
              <a:ea typeface="Barlow Medium"/>
              <a:cs typeface="Barlow Medium"/>
              <a:sym typeface="Barlow Medium"/>
            </a:endParaRPr>
          </a:p>
          <a:p>
            <a:pPr marL="171450" indent="-171450">
              <a:spcAft>
                <a:spcPts val="1600"/>
              </a:spcAft>
            </a:pPr>
            <a:endParaRPr sz="1100" dirty="0">
              <a:solidFill>
                <a:schemeClr val="tx1"/>
              </a:solidFill>
              <a:latin typeface="Barlow Medium"/>
              <a:ea typeface="Barlow Medium"/>
              <a:cs typeface="Barlow Medium"/>
              <a:sym typeface="Barlow Medium"/>
            </a:endParaRPr>
          </a:p>
        </p:txBody>
      </p:sp>
      <p:sp>
        <p:nvSpPr>
          <p:cNvPr id="8" name="TextBox 7">
            <a:extLst>
              <a:ext uri="{FF2B5EF4-FFF2-40B4-BE49-F238E27FC236}">
                <a16:creationId xmlns:a16="http://schemas.microsoft.com/office/drawing/2014/main" id="{ABD2DE6F-952F-394C-96F9-AD9EA2E06363}"/>
              </a:ext>
            </a:extLst>
          </p:cNvPr>
          <p:cNvSpPr txBox="1"/>
          <p:nvPr/>
        </p:nvSpPr>
        <p:spPr>
          <a:xfrm>
            <a:off x="4460789" y="4324865"/>
            <a:ext cx="184731" cy="307777"/>
          </a:xfrm>
          <a:prstGeom prst="rect">
            <a:avLst/>
          </a:prstGeom>
          <a:noFill/>
        </p:spPr>
        <p:txBody>
          <a:bodyPr wrap="none" rtlCol="0">
            <a:spAutoFit/>
          </a:bodyPr>
          <a:lstStyle/>
          <a:p>
            <a:endParaRPr lang="en-US" dirty="0"/>
          </a:p>
        </p:txBody>
      </p:sp>
    </p:spTree>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FFFFF"/>
      </a:lt1>
      <a:dk2>
        <a:srgbClr val="595959"/>
      </a:dk2>
      <a:lt2>
        <a:srgbClr val="DED6D4"/>
      </a:lt2>
      <a:accent1>
        <a:srgbClr val="9900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813</Words>
  <Application>Microsoft Macintosh PowerPoint</Application>
  <PresentationFormat>On-screen Show (16:9)</PresentationFormat>
  <Paragraphs>130</Paragraphs>
  <Slides>15</Slides>
  <Notes>15</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Barlow Light</vt:lpstr>
      <vt:lpstr>Questrial</vt:lpstr>
      <vt:lpstr>Arial</vt:lpstr>
      <vt:lpstr>Work Sans</vt:lpstr>
      <vt:lpstr>Barlow ExtraLight</vt:lpstr>
      <vt:lpstr>Barlow Medium</vt:lpstr>
      <vt:lpstr>Work Sans Regular</vt:lpstr>
      <vt:lpstr>Barlow</vt:lpstr>
      <vt:lpstr>Pitch Deck Template</vt:lpstr>
      <vt:lpstr>FridgeMate</vt:lpstr>
      <vt:lpstr>Introduction</vt:lpstr>
      <vt:lpstr>Our Team</vt:lpstr>
      <vt:lpstr>Our Planning</vt:lpstr>
      <vt:lpstr>Table of Contents</vt:lpstr>
      <vt:lpstr>Problem</vt:lpstr>
      <vt:lpstr>Solution</vt:lpstr>
      <vt:lpstr>Target</vt:lpstr>
      <vt:lpstr>Our Plans</vt:lpstr>
      <vt:lpstr>Core Functionality</vt:lpstr>
      <vt:lpstr>Full Demo</vt:lpstr>
      <vt:lpstr>Changes</vt:lpstr>
      <vt:lpstr>Challenges</vt:lpstr>
      <vt:lpstr>Reviews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FridgeMate</dc:title>
  <cp:lastModifiedBy>Microsoft Office User</cp:lastModifiedBy>
  <cp:revision>20</cp:revision>
  <dcterms:modified xsi:type="dcterms:W3CDTF">2021-01-19T05:13:37Z</dcterms:modified>
</cp:coreProperties>
</file>